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92" r:id="rId3"/>
    <p:sldId id="257" r:id="rId4"/>
    <p:sldId id="258" r:id="rId5"/>
    <p:sldId id="259" r:id="rId6"/>
    <p:sldId id="265" r:id="rId7"/>
    <p:sldId id="264" r:id="rId8"/>
    <p:sldId id="276" r:id="rId9"/>
    <p:sldId id="260" r:id="rId10"/>
    <p:sldId id="261" r:id="rId11"/>
    <p:sldId id="266" r:id="rId12"/>
    <p:sldId id="285" r:id="rId13"/>
    <p:sldId id="284" r:id="rId14"/>
    <p:sldId id="286" r:id="rId15"/>
    <p:sldId id="263" r:id="rId16"/>
    <p:sldId id="280" r:id="rId17"/>
    <p:sldId id="278" r:id="rId18"/>
    <p:sldId id="279" r:id="rId19"/>
    <p:sldId id="293" r:id="rId20"/>
    <p:sldId id="262" r:id="rId21"/>
    <p:sldId id="281" r:id="rId22"/>
    <p:sldId id="282" r:id="rId23"/>
    <p:sldId id="267" r:id="rId24"/>
    <p:sldId id="277" r:id="rId25"/>
    <p:sldId id="268" r:id="rId26"/>
    <p:sldId id="295" r:id="rId27"/>
    <p:sldId id="269" r:id="rId28"/>
    <p:sldId id="270" r:id="rId29"/>
    <p:sldId id="271" r:id="rId30"/>
    <p:sldId id="274" r:id="rId31"/>
    <p:sldId id="273" r:id="rId32"/>
    <p:sldId id="275" r:id="rId33"/>
    <p:sldId id="287" r:id="rId34"/>
    <p:sldId id="294" r:id="rId35"/>
    <p:sldId id="291" r:id="rId36"/>
    <p:sldId id="283" r:id="rId37"/>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p:cViewPr varScale="1">
        <p:scale>
          <a:sx n="126" d="100"/>
          <a:sy n="126" d="100"/>
        </p:scale>
        <p:origin x="21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D4D8EBC3-554F-4F7C-BC9E-475B7E69B6CF}" type="datetimeFigureOut">
              <a:rPr lang="en-GB" smtClean="0"/>
              <a:t>22/09/2016</a:t>
            </a:fld>
            <a:endParaRPr lang="en-GB"/>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1D7F5BC7-4CCE-4560-B946-77C195829A3B}" type="slidenum">
              <a:rPr lang="en-GB" smtClean="0"/>
              <a:t>‹#›</a:t>
            </a:fld>
            <a:endParaRPr lang="en-GB"/>
          </a:p>
        </p:txBody>
      </p:sp>
    </p:spTree>
    <p:extLst>
      <p:ext uri="{BB962C8B-B14F-4D97-AF65-F5344CB8AC3E}">
        <p14:creationId xmlns:p14="http://schemas.microsoft.com/office/powerpoint/2010/main" val="1687050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DB2A8D22-1881-406B-8E1D-679AB27A856F}" type="datetimeFigureOut">
              <a:rPr lang="en-GB" smtClean="0"/>
              <a:t>22/09/2016</a:t>
            </a:fld>
            <a:endParaRPr lang="en-GB"/>
          </a:p>
        </p:txBody>
      </p:sp>
      <p:sp>
        <p:nvSpPr>
          <p:cNvPr id="4" name="Slide Image Placehold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4F99319C-D0D2-4B76-85B7-98552C587E15}" type="slidenum">
              <a:rPr lang="en-GB" smtClean="0"/>
              <a:t>‹#›</a:t>
            </a:fld>
            <a:endParaRPr lang="en-GB"/>
          </a:p>
        </p:txBody>
      </p:sp>
    </p:spTree>
    <p:extLst>
      <p:ext uri="{BB962C8B-B14F-4D97-AF65-F5344CB8AC3E}">
        <p14:creationId xmlns:p14="http://schemas.microsoft.com/office/powerpoint/2010/main" val="317121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a:t>
            </a:fld>
            <a:endParaRPr lang="en-GB"/>
          </a:p>
        </p:txBody>
      </p:sp>
    </p:spTree>
    <p:extLst>
      <p:ext uri="{BB962C8B-B14F-4D97-AF65-F5344CB8AC3E}">
        <p14:creationId xmlns:p14="http://schemas.microsoft.com/office/powerpoint/2010/main" val="83328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Working in rhizosphere</a:t>
            </a:r>
            <a:r>
              <a:rPr lang="en-GB" baseline="0" dirty="0" smtClean="0"/>
              <a:t> –so plant roots were an issue.  Others have come out in favour of </a:t>
            </a:r>
            <a:r>
              <a:rPr lang="en-GB" baseline="0" dirty="0" err="1" smtClean="0"/>
              <a:t>Ribo</a:t>
            </a:r>
            <a:r>
              <a:rPr lang="en-GB" baseline="0" dirty="0" smtClean="0"/>
              <a:t>-Zero</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10</a:t>
            </a:fld>
            <a:endParaRPr lang="en-GB"/>
          </a:p>
        </p:txBody>
      </p:sp>
    </p:spTree>
    <p:extLst>
      <p:ext uri="{BB962C8B-B14F-4D97-AF65-F5344CB8AC3E}">
        <p14:creationId xmlns:p14="http://schemas.microsoft.com/office/powerpoint/2010/main" val="3720576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Something that is common</a:t>
            </a:r>
            <a:r>
              <a:rPr lang="en-GB" baseline="0" dirty="0" smtClean="0"/>
              <a:t> practice in some areas of analytical chemistry, but is novel to </a:t>
            </a:r>
            <a:r>
              <a:rPr lang="en-GB" baseline="0" dirty="0" smtClean="0"/>
              <a:t>many</a:t>
            </a:r>
          </a:p>
          <a:p>
            <a:r>
              <a:rPr lang="en-GB" baseline="0" dirty="0" smtClean="0"/>
              <a:t>Useful in looking at functional activity in the environment.  Less important for experimental comparisons.</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11</a:t>
            </a:fld>
            <a:endParaRPr lang="en-GB"/>
          </a:p>
        </p:txBody>
      </p:sp>
    </p:spTree>
    <p:extLst>
      <p:ext uri="{BB962C8B-B14F-4D97-AF65-F5344CB8AC3E}">
        <p14:creationId xmlns:p14="http://schemas.microsoft.com/office/powerpoint/2010/main" val="1067783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12</a:t>
            </a:fld>
            <a:endParaRPr lang="en-GB"/>
          </a:p>
        </p:txBody>
      </p:sp>
    </p:spTree>
    <p:extLst>
      <p:ext uri="{BB962C8B-B14F-4D97-AF65-F5344CB8AC3E}">
        <p14:creationId xmlns:p14="http://schemas.microsoft.com/office/powerpoint/2010/main" val="75603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13</a:t>
            </a:fld>
            <a:endParaRPr lang="en-GB"/>
          </a:p>
        </p:txBody>
      </p:sp>
    </p:spTree>
    <p:extLst>
      <p:ext uri="{BB962C8B-B14F-4D97-AF65-F5344CB8AC3E}">
        <p14:creationId xmlns:p14="http://schemas.microsoft.com/office/powerpoint/2010/main" val="875110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14</a:t>
            </a:fld>
            <a:endParaRPr lang="en-GB"/>
          </a:p>
        </p:txBody>
      </p:sp>
    </p:spTree>
    <p:extLst>
      <p:ext uri="{BB962C8B-B14F-4D97-AF65-F5344CB8AC3E}">
        <p14:creationId xmlns:p14="http://schemas.microsoft.com/office/powerpoint/2010/main" val="398041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15</a:t>
            </a:fld>
            <a:endParaRPr lang="en-GB"/>
          </a:p>
        </p:txBody>
      </p:sp>
    </p:spTree>
    <p:extLst>
      <p:ext uri="{BB962C8B-B14F-4D97-AF65-F5344CB8AC3E}">
        <p14:creationId xmlns:p14="http://schemas.microsoft.com/office/powerpoint/2010/main" val="2462646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2297834" y="748216"/>
            <a:ext cx="6652227" cy="256329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098" name="Text Box 2"/>
          <p:cNvSpPr txBox="1">
            <a:spLocks noGrp="1" noChangeArrowheads="1"/>
          </p:cNvSpPr>
          <p:nvPr>
            <p:ph type="body"/>
          </p:nvPr>
        </p:nvSpPr>
        <p:spPr bwMode="auto">
          <a:xfrm>
            <a:off x="1716483" y="3559339"/>
            <a:ext cx="7826418" cy="28441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Community-level gene expression profile based on GOS peptide database. (A) GOS protein clusters with DNA or cDNA matches at bit scores ≥40 are shown in the Venn diagram. Numbers of reads assigned to GOS protein clusters, when &gt;70, are plotted for both cDNA-unique protein clusters and DNA-unique protein clusters. GOS protein clusters shared by DNA and cDNA libraries (shaded in gray) were further illustrated in B. (B) GOS protein clusters shared by cDNA and DNA libraries were ranked by their cluster-based expression ratio (representation of each cluster in the cDNA library normalized by its representation in the DNA library). Furthermore, each protein cluster was categorized (and color-coded) according to its abundance in the DNA library. Representative protein clusters were highlighted from each category and discussed in the text.</a:t>
            </a:r>
          </a:p>
        </p:txBody>
      </p:sp>
    </p:spTree>
    <p:extLst>
      <p:ext uri="{BB962C8B-B14F-4D97-AF65-F5344CB8AC3E}">
        <p14:creationId xmlns:p14="http://schemas.microsoft.com/office/powerpoint/2010/main" val="272026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17</a:t>
            </a:fld>
            <a:endParaRPr lang="en-GB"/>
          </a:p>
        </p:txBody>
      </p:sp>
    </p:spTree>
    <p:extLst>
      <p:ext uri="{BB962C8B-B14F-4D97-AF65-F5344CB8AC3E}">
        <p14:creationId xmlns:p14="http://schemas.microsoft.com/office/powerpoint/2010/main" val="1078223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18</a:t>
            </a:fld>
            <a:endParaRPr lang="en-GB"/>
          </a:p>
        </p:txBody>
      </p:sp>
    </p:spTree>
    <p:extLst>
      <p:ext uri="{BB962C8B-B14F-4D97-AF65-F5344CB8AC3E}">
        <p14:creationId xmlns:p14="http://schemas.microsoft.com/office/powerpoint/2010/main" val="2308656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19</a:t>
            </a:fld>
            <a:endParaRPr lang="en-GB"/>
          </a:p>
        </p:txBody>
      </p:sp>
    </p:spTree>
    <p:extLst>
      <p:ext uri="{BB962C8B-B14F-4D97-AF65-F5344CB8AC3E}">
        <p14:creationId xmlns:p14="http://schemas.microsoft.com/office/powerpoint/2010/main" val="118362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a:t>
            </a:fld>
            <a:endParaRPr lang="en-GB"/>
          </a:p>
        </p:txBody>
      </p:sp>
    </p:spTree>
    <p:extLst>
      <p:ext uri="{BB962C8B-B14F-4D97-AF65-F5344CB8AC3E}">
        <p14:creationId xmlns:p14="http://schemas.microsoft.com/office/powerpoint/2010/main" val="865186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Comparing metagenome; </a:t>
            </a:r>
            <a:r>
              <a:rPr lang="en-GB" dirty="0" err="1" smtClean="0"/>
              <a:t>metatranscriptome</a:t>
            </a:r>
            <a:r>
              <a:rPr lang="en-GB" dirty="0" smtClean="0"/>
              <a:t> and single</a:t>
            </a:r>
            <a:r>
              <a:rPr lang="en-GB" baseline="0" dirty="0" smtClean="0"/>
              <a:t> cell genome sequences can be helpful….</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20</a:t>
            </a:fld>
            <a:endParaRPr lang="en-GB"/>
          </a:p>
        </p:txBody>
      </p:sp>
    </p:spTree>
    <p:extLst>
      <p:ext uri="{BB962C8B-B14F-4D97-AF65-F5344CB8AC3E}">
        <p14:creationId xmlns:p14="http://schemas.microsoft.com/office/powerpoint/2010/main" val="54277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 </a:t>
            </a:r>
            <a:r>
              <a:rPr lang="en-GB" dirty="0" err="1" smtClean="0"/>
              <a:t>metatranscriptome</a:t>
            </a:r>
            <a:r>
              <a:rPr lang="en-GB" dirty="0" smtClean="0"/>
              <a:t> data for uncontaminated sample</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21</a:t>
            </a:fld>
            <a:endParaRPr lang="en-GB"/>
          </a:p>
        </p:txBody>
      </p:sp>
    </p:spTree>
    <p:extLst>
      <p:ext uri="{BB962C8B-B14F-4D97-AF65-F5344CB8AC3E}">
        <p14:creationId xmlns:p14="http://schemas.microsoft.com/office/powerpoint/2010/main" val="4170000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this is a</a:t>
            </a:r>
            <a:r>
              <a:rPr lang="en-GB" baseline="0" dirty="0" smtClean="0"/>
              <a:t> pretty gross insult to the community, and the impacted community is very low diversity</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22</a:t>
            </a:fld>
            <a:endParaRPr lang="en-GB"/>
          </a:p>
        </p:txBody>
      </p:sp>
    </p:spTree>
    <p:extLst>
      <p:ext uri="{BB962C8B-B14F-4D97-AF65-F5344CB8AC3E}">
        <p14:creationId xmlns:p14="http://schemas.microsoft.com/office/powerpoint/2010/main" val="311253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the other end of the spectrum…</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23</a:t>
            </a:fld>
            <a:endParaRPr lang="en-GB"/>
          </a:p>
        </p:txBody>
      </p:sp>
    </p:spTree>
    <p:extLst>
      <p:ext uri="{BB962C8B-B14F-4D97-AF65-F5344CB8AC3E}">
        <p14:creationId xmlns:p14="http://schemas.microsoft.com/office/powerpoint/2010/main" val="1519448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24</a:t>
            </a:fld>
            <a:endParaRPr lang="en-GB"/>
          </a:p>
        </p:txBody>
      </p:sp>
    </p:spTree>
    <p:extLst>
      <p:ext uri="{BB962C8B-B14F-4D97-AF65-F5344CB8AC3E}">
        <p14:creationId xmlns:p14="http://schemas.microsoft.com/office/powerpoint/2010/main" val="713419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a:t>
            </a:r>
            <a:r>
              <a:rPr lang="en-GB" baseline="0" dirty="0" smtClean="0"/>
              <a:t> the reality is pretty subtle – a bit depressing to go to all of that effort and find such small changes.</a:t>
            </a:r>
          </a:p>
          <a:p>
            <a:endParaRPr lang="en-GB" baseline="0" dirty="0" smtClean="0"/>
          </a:p>
          <a:p>
            <a:r>
              <a:rPr lang="en-GB" baseline="0" dirty="0" smtClean="0"/>
              <a:t>Go for gross differences! – without that, the core metabolism is inevitably fairly similar.</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25</a:t>
            </a:fld>
            <a:endParaRPr lang="en-GB"/>
          </a:p>
        </p:txBody>
      </p:sp>
    </p:spTree>
    <p:extLst>
      <p:ext uri="{BB962C8B-B14F-4D97-AF65-F5344CB8AC3E}">
        <p14:creationId xmlns:p14="http://schemas.microsoft.com/office/powerpoint/2010/main" val="3610746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26</a:t>
            </a:fld>
            <a:endParaRPr lang="en-GB"/>
          </a:p>
        </p:txBody>
      </p:sp>
    </p:spTree>
    <p:extLst>
      <p:ext uri="{BB962C8B-B14F-4D97-AF65-F5344CB8AC3E}">
        <p14:creationId xmlns:p14="http://schemas.microsoft.com/office/powerpoint/2010/main" val="1263178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27</a:t>
            </a:fld>
            <a:endParaRPr lang="en-GB"/>
          </a:p>
        </p:txBody>
      </p:sp>
    </p:spTree>
    <p:extLst>
      <p:ext uri="{BB962C8B-B14F-4D97-AF65-F5344CB8AC3E}">
        <p14:creationId xmlns:p14="http://schemas.microsoft.com/office/powerpoint/2010/main" val="3994519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28</a:t>
            </a:fld>
            <a:endParaRPr lang="en-GB"/>
          </a:p>
        </p:txBody>
      </p:sp>
    </p:spTree>
    <p:extLst>
      <p:ext uri="{BB962C8B-B14F-4D97-AF65-F5344CB8AC3E}">
        <p14:creationId xmlns:p14="http://schemas.microsoft.com/office/powerpoint/2010/main" val="972324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29</a:t>
            </a:fld>
            <a:endParaRPr lang="en-GB"/>
          </a:p>
        </p:txBody>
      </p:sp>
    </p:spTree>
    <p:extLst>
      <p:ext uri="{BB962C8B-B14F-4D97-AF65-F5344CB8AC3E}">
        <p14:creationId xmlns:p14="http://schemas.microsoft.com/office/powerpoint/2010/main" val="378984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Stop and think – what would you hope to get out of a </a:t>
            </a:r>
            <a:r>
              <a:rPr lang="en-GB" dirty="0" err="1" smtClean="0"/>
              <a:t>metatranscriptomic</a:t>
            </a:r>
            <a:r>
              <a:rPr lang="en-GB" baseline="0" dirty="0" smtClean="0"/>
              <a:t> study?</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3</a:t>
            </a:fld>
            <a:endParaRPr lang="en-GB"/>
          </a:p>
        </p:txBody>
      </p:sp>
    </p:spTree>
    <p:extLst>
      <p:ext uri="{BB962C8B-B14F-4D97-AF65-F5344CB8AC3E}">
        <p14:creationId xmlns:p14="http://schemas.microsoft.com/office/powerpoint/2010/main" val="1773717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30</a:t>
            </a:fld>
            <a:endParaRPr lang="en-GB"/>
          </a:p>
        </p:txBody>
      </p:sp>
    </p:spTree>
    <p:extLst>
      <p:ext uri="{BB962C8B-B14F-4D97-AF65-F5344CB8AC3E}">
        <p14:creationId xmlns:p14="http://schemas.microsoft.com/office/powerpoint/2010/main" val="4117377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Downregulated functions </a:t>
            </a:r>
            <a:r>
              <a:rPr lang="en-GB" smtClean="0"/>
              <a:t>are coloured</a:t>
            </a:r>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31</a:t>
            </a:fld>
            <a:endParaRPr lang="en-GB"/>
          </a:p>
        </p:txBody>
      </p:sp>
    </p:spTree>
    <p:extLst>
      <p:ext uri="{BB962C8B-B14F-4D97-AF65-F5344CB8AC3E}">
        <p14:creationId xmlns:p14="http://schemas.microsoft.com/office/powerpoint/2010/main" val="1904028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32</a:t>
            </a:fld>
            <a:endParaRPr lang="en-GB"/>
          </a:p>
        </p:txBody>
      </p:sp>
    </p:spTree>
    <p:extLst>
      <p:ext uri="{BB962C8B-B14F-4D97-AF65-F5344CB8AC3E}">
        <p14:creationId xmlns:p14="http://schemas.microsoft.com/office/powerpoint/2010/main" val="67052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33</a:t>
            </a:fld>
            <a:endParaRPr lang="en-GB"/>
          </a:p>
        </p:txBody>
      </p:sp>
    </p:spTree>
    <p:extLst>
      <p:ext uri="{BB962C8B-B14F-4D97-AF65-F5344CB8AC3E}">
        <p14:creationId xmlns:p14="http://schemas.microsoft.com/office/powerpoint/2010/main" val="371067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34</a:t>
            </a:fld>
            <a:endParaRPr lang="en-GB"/>
          </a:p>
        </p:txBody>
      </p:sp>
    </p:spTree>
    <p:extLst>
      <p:ext uri="{BB962C8B-B14F-4D97-AF65-F5344CB8AC3E}">
        <p14:creationId xmlns:p14="http://schemas.microsoft.com/office/powerpoint/2010/main" val="2113388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35</a:t>
            </a:fld>
            <a:endParaRPr lang="en-GB"/>
          </a:p>
        </p:txBody>
      </p:sp>
    </p:spTree>
    <p:extLst>
      <p:ext uri="{BB962C8B-B14F-4D97-AF65-F5344CB8AC3E}">
        <p14:creationId xmlns:p14="http://schemas.microsoft.com/office/powerpoint/2010/main" val="2876190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36</a:t>
            </a:fld>
            <a:endParaRPr lang="en-GB"/>
          </a:p>
        </p:txBody>
      </p:sp>
    </p:spTree>
    <p:extLst>
      <p:ext uri="{BB962C8B-B14F-4D97-AF65-F5344CB8AC3E}">
        <p14:creationId xmlns:p14="http://schemas.microsoft.com/office/powerpoint/2010/main" val="283282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4</a:t>
            </a:fld>
            <a:endParaRPr lang="en-GB"/>
          </a:p>
        </p:txBody>
      </p:sp>
    </p:spTree>
    <p:extLst>
      <p:ext uri="{BB962C8B-B14F-4D97-AF65-F5344CB8AC3E}">
        <p14:creationId xmlns:p14="http://schemas.microsoft.com/office/powerpoint/2010/main" val="125521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Total RNA does have some substantial advantages</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5</a:t>
            </a:fld>
            <a:endParaRPr lang="en-GB"/>
          </a:p>
        </p:txBody>
      </p:sp>
    </p:spTree>
    <p:extLst>
      <p:ext uri="{BB962C8B-B14F-4D97-AF65-F5344CB8AC3E}">
        <p14:creationId xmlns:p14="http://schemas.microsoft.com/office/powerpoint/2010/main" val="244541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Big difference in Eukaryote abundance.  Fungi abundant in Pea.  Nematodes common in Oat. Would have been difficult to see using PCR amplified SSU</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6</a:t>
            </a:fld>
            <a:endParaRPr lang="en-GB"/>
          </a:p>
        </p:txBody>
      </p:sp>
    </p:spTree>
    <p:extLst>
      <p:ext uri="{BB962C8B-B14F-4D97-AF65-F5344CB8AC3E}">
        <p14:creationId xmlns:p14="http://schemas.microsoft.com/office/powerpoint/2010/main" val="305470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Wheat has least effect. Oat and pea have bigger effects.  </a:t>
            </a:r>
            <a:r>
              <a:rPr lang="en-GB" dirty="0" err="1" smtClean="0"/>
              <a:t>Avenicin</a:t>
            </a:r>
            <a:r>
              <a:rPr lang="en-GB" baseline="0" dirty="0" smtClean="0"/>
              <a:t> minus oat has large effect on Eukaryotes, but not on bacteria.  </a:t>
            </a:r>
          </a:p>
          <a:p>
            <a:endParaRPr lang="en-GB" baseline="0" dirty="0" smtClean="0"/>
          </a:p>
          <a:p>
            <a:r>
              <a:rPr lang="en-GB" baseline="0" dirty="0" smtClean="0"/>
              <a:t>But I should say, that we only wrote this paper because we were having such a struggle to deplete </a:t>
            </a:r>
            <a:r>
              <a:rPr lang="en-GB" baseline="0" dirty="0" err="1" smtClean="0"/>
              <a:t>rRNA</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7</a:t>
            </a:fld>
            <a:endParaRPr lang="en-GB"/>
          </a:p>
        </p:txBody>
      </p:sp>
    </p:spTree>
    <p:extLst>
      <p:ext uri="{BB962C8B-B14F-4D97-AF65-F5344CB8AC3E}">
        <p14:creationId xmlns:p14="http://schemas.microsoft.com/office/powerpoint/2010/main" val="372386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F99319C-D0D2-4B76-85B7-98552C587E15}" type="slidenum">
              <a:rPr lang="en-GB" smtClean="0"/>
              <a:t>8</a:t>
            </a:fld>
            <a:endParaRPr lang="en-GB"/>
          </a:p>
        </p:txBody>
      </p:sp>
    </p:spTree>
    <p:extLst>
      <p:ext uri="{BB962C8B-B14F-4D97-AF65-F5344CB8AC3E}">
        <p14:creationId xmlns:p14="http://schemas.microsoft.com/office/powerpoint/2010/main" val="139878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papers that make it sound easy – </a:t>
            </a:r>
            <a:r>
              <a:rPr lang="en-GB" baseline="0" dirty="0" smtClean="0"/>
              <a:t> Tom Turner tried most of these, and I know we weren’t the only ones to find it challenging</a:t>
            </a:r>
            <a:endParaRPr lang="en-GB" dirty="0"/>
          </a:p>
        </p:txBody>
      </p:sp>
      <p:sp>
        <p:nvSpPr>
          <p:cNvPr id="4" name="Slide Number Placeholder 3"/>
          <p:cNvSpPr>
            <a:spLocks noGrp="1"/>
          </p:cNvSpPr>
          <p:nvPr>
            <p:ph type="sldNum" sz="quarter" idx="10"/>
          </p:nvPr>
        </p:nvSpPr>
        <p:spPr/>
        <p:txBody>
          <a:bodyPr/>
          <a:lstStyle/>
          <a:p>
            <a:fld id="{4F99319C-D0D2-4B76-85B7-98552C587E15}" type="slidenum">
              <a:rPr lang="en-GB" smtClean="0"/>
              <a:t>9</a:t>
            </a:fld>
            <a:endParaRPr lang="en-GB"/>
          </a:p>
        </p:txBody>
      </p:sp>
    </p:spTree>
    <p:extLst>
      <p:ext uri="{BB962C8B-B14F-4D97-AF65-F5344CB8AC3E}">
        <p14:creationId xmlns:p14="http://schemas.microsoft.com/office/powerpoint/2010/main" val="40738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780FEF4-3DC0-4AFA-B7FE-9149DE8901D0}" type="datetimeFigureOut">
              <a:rPr lang="en-GB" smtClean="0"/>
              <a:t>22/09/2016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65FF3D-70A1-4544-8535-DD43FC9A8C70}" type="slidenum">
              <a:rPr lang="en-GB" smtClean="0"/>
              <a:t>‹#›</a:t>
            </a:fld>
            <a:endParaRPr lang="en-GB"/>
          </a:p>
        </p:txBody>
      </p:sp>
      <p:pic>
        <p:nvPicPr>
          <p:cNvPr id="1028" name="Picture 4" descr="Image result for uea logo"/>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125743" y="5568100"/>
            <a:ext cx="2066257" cy="123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102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780FEF4-3DC0-4AFA-B7FE-9149DE8901D0}" type="datetimeFigureOut">
              <a:rPr lang="en-GB" smtClean="0"/>
              <a:t>22/09/2016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87704689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780FEF4-3DC0-4AFA-B7FE-9149DE8901D0}" type="datetimeFigureOut">
              <a:rPr lang="en-GB" smtClean="0"/>
              <a:t>22/09/2016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237540471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780FEF4-3DC0-4AFA-B7FE-9149DE8901D0}" type="datetimeFigureOut">
              <a:rPr lang="en-GB" smtClean="0"/>
              <a:t>22/09/2016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65FF3D-70A1-4544-8535-DD43FC9A8C70}" type="slidenum">
              <a:rPr lang="en-GB" smtClean="0"/>
              <a:t>‹#›</a:t>
            </a:fld>
            <a:endParaRPr lang="en-GB"/>
          </a:p>
        </p:txBody>
      </p:sp>
      <p:pic>
        <p:nvPicPr>
          <p:cNvPr id="7" name="Picture 4" descr="Image result for uea logo"/>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125743" y="5624414"/>
            <a:ext cx="2066257" cy="123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7400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80FEF4-3DC0-4AFA-B7FE-9149DE8901D0}" type="datetimeFigureOut">
              <a:rPr lang="en-GB" smtClean="0"/>
              <a:t>22/09/2016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65FF3D-70A1-4544-8535-DD43FC9A8C70}" type="slidenum">
              <a:rPr lang="en-GB" smtClean="0"/>
              <a:t>‹#›</a:t>
            </a:fld>
            <a:endParaRPr lang="en-GB"/>
          </a:p>
        </p:txBody>
      </p:sp>
      <p:pic>
        <p:nvPicPr>
          <p:cNvPr id="7" name="Picture 4" descr="Image result for uea logo"/>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125743" y="5606207"/>
            <a:ext cx="2066257" cy="123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95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780FEF4-3DC0-4AFA-B7FE-9149DE8901D0}" type="datetimeFigureOut">
              <a:rPr lang="en-GB" smtClean="0"/>
              <a:t>22/09/2016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41553654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780FEF4-3DC0-4AFA-B7FE-9149DE8901D0}" type="datetimeFigureOut">
              <a:rPr lang="en-GB" smtClean="0"/>
              <a:t>22/09/2016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16033214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780FEF4-3DC0-4AFA-B7FE-9149DE8901D0}" type="datetimeFigureOut">
              <a:rPr lang="en-GB" smtClean="0"/>
              <a:t>22/09/2016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A65FF3D-70A1-4544-8535-DD43FC9A8C70}" type="slidenum">
              <a:rPr lang="en-GB" smtClean="0"/>
              <a:t>‹#›</a:t>
            </a:fld>
            <a:endParaRPr lang="en-GB"/>
          </a:p>
        </p:txBody>
      </p:sp>
      <p:pic>
        <p:nvPicPr>
          <p:cNvPr id="6" name="Picture 4" descr="Image result for uea logo"/>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125743" y="5624414"/>
            <a:ext cx="2066257" cy="123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509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0FEF4-3DC0-4AFA-B7FE-9149DE8901D0}" type="datetimeFigureOut">
              <a:rPr lang="en-GB" smtClean="0"/>
              <a:t>22/09/2016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A65FF3D-70A1-4544-8535-DD43FC9A8C70}" type="slidenum">
              <a:rPr lang="en-GB" smtClean="0"/>
              <a:t>‹#›</a:t>
            </a:fld>
            <a:endParaRPr lang="en-GB"/>
          </a:p>
        </p:txBody>
      </p:sp>
      <p:pic>
        <p:nvPicPr>
          <p:cNvPr id="5" name="Picture 4" descr="Image result for uea logo"/>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125743" y="5624414"/>
            <a:ext cx="2066257" cy="123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029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80FEF4-3DC0-4AFA-B7FE-9149DE8901D0}" type="datetimeFigureOut">
              <a:rPr lang="en-GB" smtClean="0"/>
              <a:t>22/09/2016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310943736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80FEF4-3DC0-4AFA-B7FE-9149DE8901D0}" type="datetimeFigureOut">
              <a:rPr lang="en-GB" smtClean="0"/>
              <a:t>22/09/2016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A65FF3D-70A1-4544-8535-DD43FC9A8C70}" type="slidenum">
              <a:rPr lang="en-GB" smtClean="0"/>
              <a:t>‹#›</a:t>
            </a:fld>
            <a:endParaRPr lang="en-GB"/>
          </a:p>
        </p:txBody>
      </p:sp>
    </p:spTree>
    <p:extLst>
      <p:ext uri="{BB962C8B-B14F-4D97-AF65-F5344CB8AC3E}">
        <p14:creationId xmlns:p14="http://schemas.microsoft.com/office/powerpoint/2010/main" val="15758363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50000">
              <a:schemeClr val="bg2">
                <a:tint val="98000"/>
                <a:satMod val="130000"/>
                <a:shade val="90000"/>
                <a:lumMod val="103000"/>
              </a:schemeClr>
            </a:gs>
            <a:gs pos="100000">
              <a:schemeClr val="accent1">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0FEF4-3DC0-4AFA-B7FE-9149DE8901D0}" type="datetimeFigureOut">
              <a:rPr lang="en-GB" smtClean="0"/>
              <a:t>22/09/2016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5FF3D-70A1-4544-8535-DD43FC9A8C70}" type="slidenum">
              <a:rPr lang="en-GB" smtClean="0"/>
              <a:t>‹#›</a:t>
            </a:fld>
            <a:endParaRPr lang="en-GB"/>
          </a:p>
        </p:txBody>
      </p:sp>
    </p:spTree>
    <p:extLst>
      <p:ext uri="{BB962C8B-B14F-4D97-AF65-F5344CB8AC3E}">
        <p14:creationId xmlns:p14="http://schemas.microsoft.com/office/powerpoint/2010/main" val="1173753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Metatransciptomics</a:t>
            </a:r>
            <a:endParaRPr lang="en-GB" dirty="0"/>
          </a:p>
        </p:txBody>
      </p:sp>
      <p:sp>
        <p:nvSpPr>
          <p:cNvPr id="3" name="Subtitle 2"/>
          <p:cNvSpPr>
            <a:spLocks noGrp="1"/>
          </p:cNvSpPr>
          <p:nvPr>
            <p:ph type="subTitle" idx="1"/>
          </p:nvPr>
        </p:nvSpPr>
        <p:spPr/>
        <p:txBody>
          <a:bodyPr/>
          <a:lstStyle/>
          <a:p>
            <a:r>
              <a:rPr lang="en-GB" dirty="0" smtClean="0"/>
              <a:t>Alastair Grant</a:t>
            </a:r>
          </a:p>
          <a:p>
            <a:r>
              <a:rPr lang="en-GB" dirty="0" smtClean="0"/>
              <a:t>Environmental Sciences, University of </a:t>
            </a:r>
            <a:r>
              <a:rPr lang="en-GB" dirty="0"/>
              <a:t>E</a:t>
            </a:r>
            <a:r>
              <a:rPr lang="en-GB" dirty="0" smtClean="0"/>
              <a:t>ast Anglia</a:t>
            </a:r>
            <a:endParaRPr lang="en-GB" dirty="0"/>
          </a:p>
        </p:txBody>
      </p:sp>
    </p:spTree>
    <p:extLst>
      <p:ext uri="{BB962C8B-B14F-4D97-AF65-F5344CB8AC3E}">
        <p14:creationId xmlns:p14="http://schemas.microsoft.com/office/powerpoint/2010/main" val="861611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Best solution for us……</a:t>
            </a:r>
            <a:endParaRPr lang="en-GB" dirty="0"/>
          </a:p>
        </p:txBody>
      </p:sp>
      <p:sp>
        <p:nvSpPr>
          <p:cNvPr id="3" name="Content Placeholder 2"/>
          <p:cNvSpPr>
            <a:spLocks noGrp="1"/>
          </p:cNvSpPr>
          <p:nvPr>
            <p:ph idx="1"/>
          </p:nvPr>
        </p:nvSpPr>
        <p:spPr/>
        <p:txBody>
          <a:bodyPr/>
          <a:lstStyle/>
          <a:p>
            <a:r>
              <a:rPr lang="en-GB" dirty="0" smtClean="0"/>
              <a:t>4:1 </a:t>
            </a:r>
            <a:r>
              <a:rPr lang="en-GB" dirty="0" err="1" smtClean="0"/>
              <a:t>Ribo</a:t>
            </a:r>
            <a:r>
              <a:rPr lang="en-GB" dirty="0" smtClean="0"/>
              <a:t>-Zero bacteria: </a:t>
            </a:r>
            <a:r>
              <a:rPr lang="en-GB" dirty="0" err="1" smtClean="0"/>
              <a:t>Ribo</a:t>
            </a:r>
            <a:r>
              <a:rPr lang="en-GB" dirty="0" smtClean="0"/>
              <a:t>-Zero plant root/seed</a:t>
            </a:r>
          </a:p>
          <a:p>
            <a:r>
              <a:rPr lang="en-GB" dirty="0" smtClean="0"/>
              <a:t>Usually ~10% reads were </a:t>
            </a:r>
            <a:r>
              <a:rPr lang="en-GB" dirty="0" err="1" smtClean="0"/>
              <a:t>rRNA</a:t>
            </a:r>
            <a:endParaRPr lang="en-GB" dirty="0" smtClean="0"/>
          </a:p>
          <a:p>
            <a:r>
              <a:rPr lang="en-GB" dirty="0" smtClean="0"/>
              <a:t>Intact RNA is important</a:t>
            </a:r>
            <a:endParaRPr lang="en-GB" dirty="0"/>
          </a:p>
        </p:txBody>
      </p:sp>
    </p:spTree>
    <p:extLst>
      <p:ext uri="{BB962C8B-B14F-4D97-AF65-F5344CB8AC3E}">
        <p14:creationId xmlns:p14="http://schemas.microsoft.com/office/powerpoint/2010/main" val="3852250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internal standard allows quantification	</a:t>
            </a:r>
            <a:endParaRPr lang="en-GB" dirty="0"/>
          </a:p>
        </p:txBody>
      </p:sp>
      <p:sp>
        <p:nvSpPr>
          <p:cNvPr id="3" name="Content Placeholder 2"/>
          <p:cNvSpPr>
            <a:spLocks noGrp="1"/>
          </p:cNvSpPr>
          <p:nvPr>
            <p:ph idx="1"/>
          </p:nvPr>
        </p:nvSpPr>
        <p:spPr/>
        <p:txBody>
          <a:bodyPr/>
          <a:lstStyle/>
          <a:p>
            <a:r>
              <a:rPr lang="en-GB" dirty="0" smtClean="0"/>
              <a:t>Gifford et al, 2011</a:t>
            </a:r>
          </a:p>
          <a:p>
            <a:r>
              <a:rPr lang="en-GB" dirty="0" smtClean="0"/>
              <a:t>Moran et al, 2013</a:t>
            </a:r>
          </a:p>
          <a:p>
            <a:pPr lvl="1"/>
            <a:r>
              <a:rPr lang="en-GB" dirty="0" smtClean="0"/>
              <a:t>Prepare known RNA molecule</a:t>
            </a:r>
          </a:p>
          <a:p>
            <a:pPr lvl="1"/>
            <a:r>
              <a:rPr lang="en-GB" dirty="0" smtClean="0"/>
              <a:t>Spike into sample before extraction at known concentration</a:t>
            </a:r>
          </a:p>
          <a:p>
            <a:pPr lvl="1"/>
            <a:r>
              <a:rPr lang="en-GB" dirty="0" smtClean="0"/>
              <a:t>Compare # reads of spike with # reads of each </a:t>
            </a:r>
            <a:r>
              <a:rPr lang="en-GB" dirty="0" smtClean="0"/>
              <a:t>mRNA</a:t>
            </a:r>
          </a:p>
          <a:p>
            <a:r>
              <a:rPr lang="en-GB" dirty="0" smtClean="0"/>
              <a:t>Helpful in studies of environmental function (e.g. biogeochemistry)</a:t>
            </a:r>
          </a:p>
          <a:p>
            <a:r>
              <a:rPr lang="en-GB" dirty="0" smtClean="0"/>
              <a:t>Estimates ~200 mRNA molecules/cell</a:t>
            </a:r>
          </a:p>
          <a:p>
            <a:r>
              <a:rPr lang="en-GB" dirty="0" smtClean="0"/>
              <a:t>Half-lives of 1-8 minutes</a:t>
            </a:r>
            <a:endParaRPr lang="en-GB" dirty="0" smtClean="0"/>
          </a:p>
          <a:p>
            <a:endParaRPr lang="en-GB" dirty="0"/>
          </a:p>
        </p:txBody>
      </p:sp>
    </p:spTree>
    <p:extLst>
      <p:ext uri="{BB962C8B-B14F-4D97-AF65-F5344CB8AC3E}">
        <p14:creationId xmlns:p14="http://schemas.microsoft.com/office/powerpoint/2010/main" val="141750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860" t="15233" r="9946" b="8127"/>
          <a:stretch/>
        </p:blipFill>
        <p:spPr>
          <a:xfrm>
            <a:off x="0" y="221226"/>
            <a:ext cx="12192000" cy="6636774"/>
          </a:xfrm>
          <a:prstGeom prst="rect">
            <a:avLst/>
          </a:prstGeom>
        </p:spPr>
      </p:pic>
    </p:spTree>
    <p:extLst>
      <p:ext uri="{BB962C8B-B14F-4D97-AF65-F5344CB8AC3E}">
        <p14:creationId xmlns:p14="http://schemas.microsoft.com/office/powerpoint/2010/main" val="36496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nfortunately we are unable to provide accessible alternative text for this. If you require assistance to access this image, please contact help@nature.com or the au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10300" cy="10314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fortunately we are unable to provide accessible alternative text for this. If you require assistance to access this image, please contact help@nature.com or the au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00" y="-3076575"/>
            <a:ext cx="5981700" cy="99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102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Gifford </a:t>
            </a:r>
            <a:r>
              <a:rPr lang="en-GB" i="1" dirty="0" smtClean="0"/>
              <a:t>et al.</a:t>
            </a:r>
            <a:r>
              <a:rPr lang="en-GB" dirty="0" smtClean="0"/>
              <a:t>, 2011</a:t>
            </a:r>
            <a:endParaRPr lang="en-GB" dirty="0"/>
          </a:p>
        </p:txBody>
      </p:sp>
      <p:sp>
        <p:nvSpPr>
          <p:cNvPr id="3" name="Content Placeholder 2"/>
          <p:cNvSpPr>
            <a:spLocks noGrp="1"/>
          </p:cNvSpPr>
          <p:nvPr>
            <p:ph idx="1"/>
          </p:nvPr>
        </p:nvSpPr>
        <p:spPr/>
        <p:txBody>
          <a:bodyPr/>
          <a:lstStyle/>
          <a:p>
            <a:r>
              <a:rPr lang="en-GB" dirty="0" smtClean="0"/>
              <a:t>Genes for Ammonia processing abundant</a:t>
            </a:r>
          </a:p>
          <a:p>
            <a:r>
              <a:rPr lang="en-GB" dirty="0" err="1" smtClean="0"/>
              <a:t>NirK</a:t>
            </a:r>
            <a:r>
              <a:rPr lang="en-GB" dirty="0" smtClean="0"/>
              <a:t> only other abundant N processing gene (nitrite)</a:t>
            </a:r>
          </a:p>
          <a:p>
            <a:r>
              <a:rPr lang="en-GB" dirty="0" smtClean="0"/>
              <a:t>S processing surprisingly high</a:t>
            </a:r>
            <a:endParaRPr lang="en-GB" dirty="0"/>
          </a:p>
        </p:txBody>
      </p:sp>
    </p:spTree>
    <p:extLst>
      <p:ext uri="{BB962C8B-B14F-4D97-AF65-F5344CB8AC3E}">
        <p14:creationId xmlns:p14="http://schemas.microsoft.com/office/powerpoint/2010/main" val="3074907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4723200"/>
          </a:xfrm>
          <a:prstGeom prst="rect">
            <a:avLst/>
          </a:prstGeom>
        </p:spPr>
      </p:pic>
    </p:spTree>
    <p:extLst>
      <p:ext uri="{BB962C8B-B14F-4D97-AF65-F5344CB8AC3E}">
        <p14:creationId xmlns:p14="http://schemas.microsoft.com/office/powerpoint/2010/main" val="1122086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6296295" y="381641"/>
            <a:ext cx="4046711"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2" b="1" dirty="0">
                <a:latin typeface="Arial" panose="020B0604020202020204" pitchFamily="34" charset="0"/>
              </a:rPr>
              <a:t>Community-level gene expression profile based on GOS peptide database.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03175"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6552529" y="1504868"/>
            <a:ext cx="5552385"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2800" b="1" dirty="0">
                <a:latin typeface="Arial" panose="020B0604020202020204" pitchFamily="34" charset="0"/>
              </a:rPr>
              <a:t>Jorge Frias-Lopez et al. PNAS </a:t>
            </a:r>
            <a:r>
              <a:rPr lang="en-GB" altLang="en-US" sz="2800" b="1" dirty="0" smtClean="0">
                <a:latin typeface="Arial" panose="020B0604020202020204" pitchFamily="34" charset="0"/>
              </a:rPr>
              <a:t>2008</a:t>
            </a:r>
          </a:p>
          <a:p>
            <a:endParaRPr lang="en-GB" altLang="en-US" sz="2800" b="1" dirty="0">
              <a:latin typeface="Arial" panose="020B0604020202020204" pitchFamily="34" charset="0"/>
            </a:endParaRPr>
          </a:p>
          <a:p>
            <a:endParaRPr lang="en-GB" altLang="en-US" sz="2800" b="1" dirty="0" smtClean="0">
              <a:latin typeface="Arial" panose="020B0604020202020204" pitchFamily="34" charset="0"/>
            </a:endParaRPr>
          </a:p>
          <a:p>
            <a:endParaRPr lang="en-GB" altLang="en-US" sz="2800" b="1" dirty="0">
              <a:latin typeface="Arial" panose="020B0604020202020204" pitchFamily="34" charset="0"/>
            </a:endParaRPr>
          </a:p>
          <a:p>
            <a:r>
              <a:rPr lang="en-GB" altLang="en-US" sz="2800" b="1" dirty="0" smtClean="0">
                <a:latin typeface="Arial" panose="020B0604020202020204" pitchFamily="34" charset="0"/>
              </a:rPr>
              <a:t>50% of transcripts were unique</a:t>
            </a:r>
          </a:p>
          <a:p>
            <a:endParaRPr lang="en-GB" altLang="en-US" sz="2800" b="1" dirty="0">
              <a:latin typeface="Arial" panose="020B0604020202020204" pitchFamily="34" charset="0"/>
            </a:endParaRPr>
          </a:p>
          <a:p>
            <a:r>
              <a:rPr lang="en-GB" altLang="en-US" sz="2800" b="1" dirty="0" smtClean="0">
                <a:latin typeface="Arial" panose="020B0604020202020204" pitchFamily="34" charset="0"/>
              </a:rPr>
              <a:t>?databases dominated by </a:t>
            </a:r>
            <a:r>
              <a:rPr lang="en-GB" altLang="en-US" sz="2800" b="1" dirty="0" err="1" smtClean="0">
                <a:latin typeface="Arial" panose="020B0604020202020204" pitchFamily="34" charset="0"/>
              </a:rPr>
              <a:t>culturables</a:t>
            </a:r>
            <a:r>
              <a:rPr lang="en-GB" altLang="en-US" sz="2800" b="1" dirty="0" smtClean="0">
                <a:latin typeface="Arial" panose="020B0604020202020204" pitchFamily="34" charset="0"/>
              </a:rPr>
              <a:t>?</a:t>
            </a:r>
            <a:endParaRPr lang="en-GB" altLang="en-US" sz="2800" b="1" dirty="0">
              <a:latin typeface="Arial" panose="020B0604020202020204" pitchFamily="34" charset="0"/>
            </a:endParaRPr>
          </a:p>
        </p:txBody>
      </p:sp>
      <p:sp>
        <p:nvSpPr>
          <p:cNvPr id="3077"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a:latin typeface="Arial" panose="020B0604020202020204" pitchFamily="34" charset="0"/>
              </a:rPr>
              <a:t>©2008 by National Academy of Sciences</a:t>
            </a:r>
          </a:p>
        </p:txBody>
      </p:sp>
    </p:spTree>
    <p:extLst>
      <p:ext uri="{BB962C8B-B14F-4D97-AF65-F5344CB8AC3E}">
        <p14:creationId xmlns:p14="http://schemas.microsoft.com/office/powerpoint/2010/main" val="19384109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699" t="16954" b="27419"/>
          <a:stretch/>
        </p:blipFill>
        <p:spPr>
          <a:xfrm>
            <a:off x="-1" y="0"/>
            <a:ext cx="12192001" cy="4045465"/>
          </a:xfrm>
          <a:prstGeom prst="rect">
            <a:avLst/>
          </a:prstGeom>
        </p:spPr>
      </p:pic>
      <p:sp>
        <p:nvSpPr>
          <p:cNvPr id="3" name="TextBox 2"/>
          <p:cNvSpPr txBox="1"/>
          <p:nvPr/>
        </p:nvSpPr>
        <p:spPr>
          <a:xfrm>
            <a:off x="619432" y="4778477"/>
            <a:ext cx="8524568" cy="2062103"/>
          </a:xfrm>
          <a:prstGeom prst="rect">
            <a:avLst/>
          </a:prstGeom>
          <a:noFill/>
        </p:spPr>
        <p:txBody>
          <a:bodyPr wrap="square" rtlCol="0">
            <a:spAutoFit/>
          </a:bodyPr>
          <a:lstStyle/>
          <a:p>
            <a:r>
              <a:rPr lang="en-GB" sz="3200" dirty="0" smtClean="0"/>
              <a:t>91% of gene families from mRNA were novel</a:t>
            </a:r>
          </a:p>
          <a:p>
            <a:endParaRPr lang="en-GB" sz="3200" dirty="0" smtClean="0"/>
          </a:p>
          <a:p>
            <a:r>
              <a:rPr lang="en-GB" sz="3200" dirty="0" smtClean="0"/>
              <a:t>Only 29% of those from DNA were novel</a:t>
            </a:r>
            <a:endParaRPr lang="en-GB" sz="3200" dirty="0"/>
          </a:p>
          <a:p>
            <a:endParaRPr lang="en-GB" sz="3200" dirty="0"/>
          </a:p>
        </p:txBody>
      </p:sp>
    </p:spTree>
    <p:extLst>
      <p:ext uri="{BB962C8B-B14F-4D97-AF65-F5344CB8AC3E}">
        <p14:creationId xmlns:p14="http://schemas.microsoft.com/office/powerpoint/2010/main" val="3955939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441" t="11506" r="19463" b="6201"/>
          <a:stretch/>
        </p:blipFill>
        <p:spPr>
          <a:xfrm>
            <a:off x="1425677" y="0"/>
            <a:ext cx="10766323" cy="6912605"/>
          </a:xfrm>
          <a:prstGeom prst="rect">
            <a:avLst/>
          </a:prstGeom>
        </p:spPr>
      </p:pic>
    </p:spTree>
    <p:extLst>
      <p:ext uri="{BB962C8B-B14F-4D97-AF65-F5344CB8AC3E}">
        <p14:creationId xmlns:p14="http://schemas.microsoft.com/office/powerpoint/2010/main" val="1618132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Summary so far….</a:t>
            </a:r>
            <a:endParaRPr lang="en-GB" dirty="0"/>
          </a:p>
        </p:txBody>
      </p:sp>
      <p:sp>
        <p:nvSpPr>
          <p:cNvPr id="3" name="Subtitle 2"/>
          <p:cNvSpPr>
            <a:spLocks noGrp="1"/>
          </p:cNvSpPr>
          <p:nvPr>
            <p:ph type="subTitle" idx="1"/>
          </p:nvPr>
        </p:nvSpPr>
        <p:spPr/>
        <p:txBody>
          <a:bodyPr/>
          <a:lstStyle/>
          <a:p>
            <a:r>
              <a:rPr lang="en-GB" dirty="0" smtClean="0"/>
              <a:t>We get information on what is going on</a:t>
            </a:r>
          </a:p>
          <a:p>
            <a:r>
              <a:rPr lang="en-GB" dirty="0" smtClean="0"/>
              <a:t>But lots of this activity is uncharacterised</a:t>
            </a:r>
            <a:endParaRPr lang="en-GB" dirty="0"/>
          </a:p>
        </p:txBody>
      </p:sp>
    </p:spTree>
    <p:extLst>
      <p:ext uri="{BB962C8B-B14F-4D97-AF65-F5344CB8AC3E}">
        <p14:creationId xmlns:p14="http://schemas.microsoft.com/office/powerpoint/2010/main" val="1539178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875" y="2141538"/>
            <a:ext cx="11306175" cy="2387600"/>
          </a:xfrm>
        </p:spPr>
        <p:txBody>
          <a:bodyPr>
            <a:normAutofit fontScale="90000"/>
          </a:bodyPr>
          <a:lstStyle/>
          <a:p>
            <a:pPr algn="l"/>
            <a:r>
              <a:rPr lang="en-GB" dirty="0" smtClean="0"/>
              <a:t>Definition: </a:t>
            </a:r>
            <a:br>
              <a:rPr lang="en-GB" dirty="0" smtClean="0"/>
            </a:br>
            <a:r>
              <a:rPr lang="en-GB" dirty="0" smtClean="0"/>
              <a:t/>
            </a:r>
            <a:br>
              <a:rPr lang="en-GB" dirty="0" smtClean="0"/>
            </a:br>
            <a:r>
              <a:rPr lang="en-GB" i="1" dirty="0" err="1" smtClean="0"/>
              <a:t>Metatranscriptomics</a:t>
            </a:r>
            <a:r>
              <a:rPr lang="en-GB" dirty="0" smtClean="0"/>
              <a:t> </a:t>
            </a:r>
            <a:r>
              <a:rPr lang="en-GB" dirty="0"/>
              <a:t>is the study of the function and activity of the complete set of transcripts (RNA-</a:t>
            </a:r>
            <a:r>
              <a:rPr lang="en-GB" dirty="0" err="1"/>
              <a:t>seq</a:t>
            </a:r>
            <a:r>
              <a:rPr lang="en-GB" dirty="0"/>
              <a:t>) from environmental samples.</a:t>
            </a:r>
          </a:p>
        </p:txBody>
      </p:sp>
      <p:sp>
        <p:nvSpPr>
          <p:cNvPr id="3" name="Subtitle 2"/>
          <p:cNvSpPr>
            <a:spLocks noGrp="1"/>
          </p:cNvSpPr>
          <p:nvPr>
            <p:ph type="subTitle" idx="1"/>
          </p:nvPr>
        </p:nvSpPr>
        <p:spPr>
          <a:xfrm>
            <a:off x="523875" y="4740882"/>
            <a:ext cx="10085936" cy="1655762"/>
          </a:xfrm>
        </p:spPr>
        <p:txBody>
          <a:bodyPr/>
          <a:lstStyle/>
          <a:p>
            <a:pPr algn="l"/>
            <a:r>
              <a:rPr lang="en-GB" dirty="0"/>
              <a:t>http://www.metagenomics.wiki/pdf/definition/metatranscriptomics</a:t>
            </a:r>
          </a:p>
        </p:txBody>
      </p:sp>
    </p:spTree>
    <p:extLst>
      <p:ext uri="{BB962C8B-B14F-4D97-AF65-F5344CB8AC3E}">
        <p14:creationId xmlns:p14="http://schemas.microsoft.com/office/powerpoint/2010/main" val="1090445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4811403"/>
          </a:xfrm>
          <a:prstGeom prst="rect">
            <a:avLst/>
          </a:prstGeom>
        </p:spPr>
      </p:pic>
    </p:spTree>
    <p:extLst>
      <p:ext uri="{BB962C8B-B14F-4D97-AF65-F5344CB8AC3E}">
        <p14:creationId xmlns:p14="http://schemas.microsoft.com/office/powerpoint/2010/main" val="3525352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fortunately we are unable to provide accessible alternative text for this. If you require assistance to access this image, please contact help@nature.com or the au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57825" cy="3086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fortunately we are unable to provide accessible alternative text for this. If you require assistance to access this image, please contact help@nature.com or the auth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839" y="0"/>
            <a:ext cx="6268162" cy="30741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8047" y="3413760"/>
            <a:ext cx="11556274" cy="923330"/>
          </a:xfrm>
          <a:prstGeom prst="rect">
            <a:avLst/>
          </a:prstGeom>
          <a:noFill/>
        </p:spPr>
        <p:txBody>
          <a:bodyPr wrap="square" rtlCol="0">
            <a:spAutoFit/>
          </a:bodyPr>
          <a:lstStyle/>
          <a:p>
            <a:r>
              <a:rPr lang="en-GB" dirty="0" smtClean="0"/>
              <a:t>Metagenome						</a:t>
            </a:r>
            <a:r>
              <a:rPr lang="en-GB" dirty="0" err="1" smtClean="0"/>
              <a:t>Metatranscriptome</a:t>
            </a:r>
            <a:endParaRPr lang="en-GB" dirty="0" smtClean="0"/>
          </a:p>
          <a:p>
            <a:endParaRPr lang="en-GB" dirty="0"/>
          </a:p>
          <a:p>
            <a:r>
              <a:rPr lang="en-GB" dirty="0" smtClean="0"/>
              <a:t>Black = clean	Blue = moderate	Red = severe pollution</a:t>
            </a:r>
            <a:endParaRPr lang="en-GB" dirty="0"/>
          </a:p>
        </p:txBody>
      </p:sp>
      <p:sp>
        <p:nvSpPr>
          <p:cNvPr id="3" name="Oval 2"/>
          <p:cNvSpPr/>
          <p:nvPr/>
        </p:nvSpPr>
        <p:spPr>
          <a:xfrm>
            <a:off x="6201296" y="141316"/>
            <a:ext cx="4304576" cy="1035731"/>
          </a:xfrm>
          <a:prstGeom prst="ellipse">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407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fortunately we are unable to provide accessible alternative text for this. If you require assistance to access this image, please contact help@nature.com or the au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89202" cy="42933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4676503"/>
            <a:ext cx="12191999" cy="2246769"/>
          </a:xfrm>
          <a:prstGeom prst="rect">
            <a:avLst/>
          </a:prstGeom>
          <a:noFill/>
        </p:spPr>
        <p:txBody>
          <a:bodyPr wrap="square" rtlCol="0">
            <a:spAutoFit/>
          </a:bodyPr>
          <a:lstStyle/>
          <a:p>
            <a:r>
              <a:rPr lang="en-GB" sz="2800" i="1" dirty="0" err="1" smtClean="0"/>
              <a:t>Oceanospirillales</a:t>
            </a:r>
            <a:r>
              <a:rPr lang="en-GB" sz="2800" i="1" dirty="0" smtClean="0"/>
              <a:t> – </a:t>
            </a:r>
            <a:r>
              <a:rPr lang="en-GB" sz="2800" dirty="0" smtClean="0"/>
              <a:t>80-90% of individuals in plume</a:t>
            </a:r>
          </a:p>
          <a:p>
            <a:endParaRPr lang="en-GB" sz="2800" dirty="0"/>
          </a:p>
          <a:p>
            <a:r>
              <a:rPr lang="en-GB" sz="2800" dirty="0" smtClean="0"/>
              <a:t>Draft genome from single cell sequencing. </a:t>
            </a:r>
          </a:p>
          <a:p>
            <a:endParaRPr lang="en-GB" sz="2800" dirty="0"/>
          </a:p>
          <a:p>
            <a:r>
              <a:rPr lang="en-GB" sz="2800" dirty="0" smtClean="0"/>
              <a:t>All genes in metagenome. Most expressed in </a:t>
            </a:r>
            <a:r>
              <a:rPr lang="en-GB" sz="2800" dirty="0" err="1" smtClean="0"/>
              <a:t>metatranscriptome</a:t>
            </a:r>
            <a:endParaRPr lang="en-GB" dirty="0"/>
          </a:p>
        </p:txBody>
      </p:sp>
    </p:spTree>
    <p:extLst>
      <p:ext uri="{BB962C8B-B14F-4D97-AF65-F5344CB8AC3E}">
        <p14:creationId xmlns:p14="http://schemas.microsoft.com/office/powerpoint/2010/main" val="2909694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858762"/>
            <a:ext cx="12192000" cy="5999238"/>
          </a:xfrm>
          <a:prstGeom prst="rect">
            <a:avLst/>
          </a:prstGeom>
        </p:spPr>
      </p:pic>
    </p:spTree>
    <p:extLst>
      <p:ext uri="{BB962C8B-B14F-4D97-AF65-F5344CB8AC3E}">
        <p14:creationId xmlns:p14="http://schemas.microsoft.com/office/powerpoint/2010/main" val="1223573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a:t>
            </a:r>
            <a:endParaRPr lang="en-GB" dirty="0"/>
          </a:p>
        </p:txBody>
      </p:sp>
      <p:sp>
        <p:nvSpPr>
          <p:cNvPr id="3" name="Content Placeholder 2"/>
          <p:cNvSpPr>
            <a:spLocks noGrp="1"/>
          </p:cNvSpPr>
          <p:nvPr>
            <p:ph idx="1"/>
          </p:nvPr>
        </p:nvSpPr>
        <p:spPr/>
        <p:txBody>
          <a:bodyPr/>
          <a:lstStyle/>
          <a:p>
            <a:r>
              <a:rPr lang="en-GB" dirty="0" smtClean="0"/>
              <a:t>“Transcripts down regulated following glyphosate treatment involved carbohydrate and amino acid metabolism, and upregulated transcripts involved protein metabolism and respiration”</a:t>
            </a:r>
            <a:endParaRPr lang="en-GB" dirty="0"/>
          </a:p>
        </p:txBody>
      </p:sp>
    </p:spTree>
    <p:extLst>
      <p:ext uri="{BB962C8B-B14F-4D97-AF65-F5344CB8AC3E}">
        <p14:creationId xmlns:p14="http://schemas.microsoft.com/office/powerpoint/2010/main" val="4199659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0202233" cy="6858000"/>
          </a:xfrm>
          <a:prstGeom prst="rect">
            <a:avLst/>
          </a:prstGeom>
        </p:spPr>
      </p:pic>
    </p:spTree>
    <p:extLst>
      <p:ext uri="{BB962C8B-B14F-4D97-AF65-F5344CB8AC3E}">
        <p14:creationId xmlns:p14="http://schemas.microsoft.com/office/powerpoint/2010/main" val="14303301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Making sense of the data</a:t>
            </a:r>
            <a:endParaRPr lang="en-GB" dirty="0"/>
          </a:p>
        </p:txBody>
      </p:sp>
      <p:sp>
        <p:nvSpPr>
          <p:cNvPr id="3" name="Subtitle 2"/>
          <p:cNvSpPr>
            <a:spLocks noGrp="1"/>
          </p:cNvSpPr>
          <p:nvPr>
            <p:ph type="subTitle" idx="1"/>
          </p:nvPr>
        </p:nvSpPr>
        <p:spPr/>
        <p:txBody>
          <a:bodyPr/>
          <a:lstStyle/>
          <a:p>
            <a:r>
              <a:rPr lang="en-GB" dirty="0" smtClean="0"/>
              <a:t>An example pipeline – not necessarily the best</a:t>
            </a:r>
            <a:endParaRPr lang="en-GB" dirty="0"/>
          </a:p>
        </p:txBody>
      </p:sp>
    </p:spTree>
    <p:extLst>
      <p:ext uri="{BB962C8B-B14F-4D97-AF65-F5344CB8AC3E}">
        <p14:creationId xmlns:p14="http://schemas.microsoft.com/office/powerpoint/2010/main" val="2278797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
            <a:ext cx="12192000" cy="6694206"/>
          </a:xfrm>
          <a:prstGeom prst="rect">
            <a:avLst/>
          </a:prstGeom>
        </p:spPr>
      </p:pic>
    </p:spTree>
    <p:extLst>
      <p:ext uri="{BB962C8B-B14F-4D97-AF65-F5344CB8AC3E}">
        <p14:creationId xmlns:p14="http://schemas.microsoft.com/office/powerpoint/2010/main" val="3146296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9160228" cy="6858000"/>
          </a:xfrm>
          <a:prstGeom prst="rect">
            <a:avLst/>
          </a:prstGeom>
        </p:spPr>
      </p:pic>
      <p:sp>
        <p:nvSpPr>
          <p:cNvPr id="3" name="TextBox 2"/>
          <p:cNvSpPr txBox="1"/>
          <p:nvPr/>
        </p:nvSpPr>
        <p:spPr>
          <a:xfrm>
            <a:off x="9160229" y="943428"/>
            <a:ext cx="3031770" cy="1569660"/>
          </a:xfrm>
          <a:prstGeom prst="rect">
            <a:avLst/>
          </a:prstGeom>
          <a:noFill/>
        </p:spPr>
        <p:txBody>
          <a:bodyPr wrap="square" rtlCol="0">
            <a:spAutoFit/>
          </a:bodyPr>
          <a:lstStyle/>
          <a:p>
            <a:r>
              <a:rPr lang="en-GB" sz="3200" dirty="0" smtClean="0"/>
              <a:t>Martinez et al, 2016, Scientific Reports</a:t>
            </a:r>
            <a:endParaRPr lang="en-GB" sz="3200" dirty="0"/>
          </a:p>
        </p:txBody>
      </p:sp>
    </p:spTree>
    <p:extLst>
      <p:ext uri="{BB962C8B-B14F-4D97-AF65-F5344CB8AC3E}">
        <p14:creationId xmlns:p14="http://schemas.microsoft.com/office/powerpoint/2010/main" val="1193125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968" y="2115540"/>
            <a:ext cx="12486968" cy="4742460"/>
          </a:xfrm>
          <a:prstGeom prst="rect">
            <a:avLst/>
          </a:prstGeom>
        </p:spPr>
      </p:pic>
      <p:sp>
        <p:nvSpPr>
          <p:cNvPr id="3" name="TextBox 2"/>
          <p:cNvSpPr txBox="1"/>
          <p:nvPr/>
        </p:nvSpPr>
        <p:spPr>
          <a:xfrm>
            <a:off x="383458" y="442452"/>
            <a:ext cx="10884310" cy="707886"/>
          </a:xfrm>
          <a:prstGeom prst="rect">
            <a:avLst/>
          </a:prstGeom>
          <a:noFill/>
        </p:spPr>
        <p:txBody>
          <a:bodyPr wrap="square" rtlCol="0">
            <a:spAutoFit/>
          </a:bodyPr>
          <a:lstStyle/>
          <a:p>
            <a:r>
              <a:rPr lang="en-GB" sz="4000" dirty="0" smtClean="0"/>
              <a:t>After “</a:t>
            </a:r>
            <a:r>
              <a:rPr lang="en-GB" sz="4000" dirty="0" err="1" smtClean="0"/>
              <a:t>flatulogenic</a:t>
            </a:r>
            <a:r>
              <a:rPr lang="en-GB" sz="4000" dirty="0" smtClean="0"/>
              <a:t> diet” – functional categories</a:t>
            </a:r>
            <a:endParaRPr lang="en-GB" sz="4000" dirty="0"/>
          </a:p>
        </p:txBody>
      </p:sp>
    </p:spTree>
    <p:extLst>
      <p:ext uri="{BB962C8B-B14F-4D97-AF65-F5344CB8AC3E}">
        <p14:creationId xmlns:p14="http://schemas.microsoft.com/office/powerpoint/2010/main" val="2806514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Hot topic</a:t>
            </a:r>
            <a:br>
              <a:rPr lang="en-GB" dirty="0" smtClean="0"/>
            </a:br>
            <a:r>
              <a:rPr lang="en-GB" dirty="0"/>
              <a:t/>
            </a:r>
            <a:br>
              <a:rPr lang="en-GB" dirty="0"/>
            </a:br>
            <a:r>
              <a:rPr lang="en-GB" dirty="0" err="1" smtClean="0"/>
              <a:t>WoK</a:t>
            </a:r>
            <a:r>
              <a:rPr lang="en-GB" dirty="0" smtClean="0"/>
              <a:t> search (topic: </a:t>
            </a:r>
            <a:r>
              <a:rPr lang="en-GB" dirty="0" err="1" smtClean="0"/>
              <a:t>metatranscriptom</a:t>
            </a:r>
            <a:r>
              <a:rPr lang="en-GB" dirty="0" smtClean="0"/>
              <a:t>*)</a:t>
            </a:r>
            <a:endParaRPr lang="en-GB" dirty="0"/>
          </a:p>
        </p:txBody>
      </p:sp>
      <p:sp>
        <p:nvSpPr>
          <p:cNvPr id="3" name="Content Placeholder 2"/>
          <p:cNvSpPr>
            <a:spLocks noGrp="1"/>
          </p:cNvSpPr>
          <p:nvPr>
            <p:ph idx="1"/>
          </p:nvPr>
        </p:nvSpPr>
        <p:spPr>
          <a:xfrm>
            <a:off x="713509" y="2814839"/>
            <a:ext cx="10515600" cy="4351338"/>
          </a:xfrm>
        </p:spPr>
        <p:txBody>
          <a:bodyPr/>
          <a:lstStyle/>
          <a:p>
            <a:r>
              <a:rPr lang="en-GB" dirty="0" smtClean="0"/>
              <a:t>15</a:t>
            </a:r>
            <a:r>
              <a:rPr lang="en-GB" baseline="30000" dirty="0" smtClean="0"/>
              <a:t>th</a:t>
            </a:r>
            <a:r>
              <a:rPr lang="en-GB" dirty="0" smtClean="0"/>
              <a:t> September 2016</a:t>
            </a:r>
          </a:p>
          <a:p>
            <a:r>
              <a:rPr lang="en-GB" dirty="0" smtClean="0"/>
              <a:t>494 hits</a:t>
            </a:r>
          </a:p>
          <a:p>
            <a:r>
              <a:rPr lang="en-GB" dirty="0" smtClean="0"/>
              <a:t>22 of them “highly cited”</a:t>
            </a:r>
          </a:p>
          <a:p>
            <a:endParaRPr lang="en-GB" dirty="0"/>
          </a:p>
          <a:p>
            <a:endParaRPr lang="en-GB" dirty="0" smtClean="0"/>
          </a:p>
          <a:p>
            <a:r>
              <a:rPr lang="en-GB" dirty="0" smtClean="0"/>
              <a:t>Is it for you???????????</a:t>
            </a:r>
            <a:endParaRPr lang="en-GB" dirty="0"/>
          </a:p>
        </p:txBody>
      </p:sp>
    </p:spTree>
    <p:extLst>
      <p:ext uri="{BB962C8B-B14F-4D97-AF65-F5344CB8AC3E}">
        <p14:creationId xmlns:p14="http://schemas.microsoft.com/office/powerpoint/2010/main" val="27877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58297"/>
            <a:ext cx="12166830" cy="4999703"/>
          </a:xfrm>
          <a:prstGeom prst="rect">
            <a:avLst/>
          </a:prstGeom>
        </p:spPr>
      </p:pic>
      <p:sp>
        <p:nvSpPr>
          <p:cNvPr id="3" name="TextBox 2"/>
          <p:cNvSpPr txBox="1"/>
          <p:nvPr/>
        </p:nvSpPr>
        <p:spPr>
          <a:xfrm>
            <a:off x="383458" y="442452"/>
            <a:ext cx="10884310" cy="707886"/>
          </a:xfrm>
          <a:prstGeom prst="rect">
            <a:avLst/>
          </a:prstGeom>
          <a:noFill/>
        </p:spPr>
        <p:txBody>
          <a:bodyPr wrap="square" rtlCol="0">
            <a:spAutoFit/>
          </a:bodyPr>
          <a:lstStyle/>
          <a:p>
            <a:r>
              <a:rPr lang="en-GB" sz="4000" dirty="0" smtClean="0"/>
              <a:t>After “</a:t>
            </a:r>
            <a:r>
              <a:rPr lang="en-GB" sz="4000" dirty="0" err="1" smtClean="0"/>
              <a:t>flatulogenic</a:t>
            </a:r>
            <a:r>
              <a:rPr lang="en-GB" sz="4000" dirty="0" smtClean="0"/>
              <a:t> diet” – Orthologous IDs</a:t>
            </a:r>
            <a:endParaRPr lang="en-GB" sz="4000" dirty="0"/>
          </a:p>
        </p:txBody>
      </p:sp>
    </p:spTree>
    <p:extLst>
      <p:ext uri="{BB962C8B-B14F-4D97-AF65-F5344CB8AC3E}">
        <p14:creationId xmlns:p14="http://schemas.microsoft.com/office/powerpoint/2010/main" val="863779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8065" y="0"/>
            <a:ext cx="11163935" cy="6858000"/>
          </a:xfrm>
          <a:prstGeom prst="rect">
            <a:avLst/>
          </a:prstGeom>
        </p:spPr>
      </p:pic>
    </p:spTree>
    <p:extLst>
      <p:ext uri="{BB962C8B-B14F-4D97-AF65-F5344CB8AC3E}">
        <p14:creationId xmlns:p14="http://schemas.microsoft.com/office/powerpoint/2010/main" val="1827863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But all this is based on assigning 1.85% of high quality reads</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24145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Bioinformatics</a:t>
            </a:r>
            <a:endParaRPr lang="en-GB" dirty="0"/>
          </a:p>
        </p:txBody>
      </p:sp>
      <p:sp>
        <p:nvSpPr>
          <p:cNvPr id="3" name="Content Placeholder 2"/>
          <p:cNvSpPr>
            <a:spLocks noGrp="1"/>
          </p:cNvSpPr>
          <p:nvPr>
            <p:ph idx="1"/>
          </p:nvPr>
        </p:nvSpPr>
        <p:spPr/>
        <p:txBody>
          <a:bodyPr/>
          <a:lstStyle/>
          <a:p>
            <a:r>
              <a:rPr lang="en-GB" dirty="0" smtClean="0"/>
              <a:t>Remove </a:t>
            </a:r>
            <a:r>
              <a:rPr lang="en-GB" dirty="0" err="1" smtClean="0"/>
              <a:t>rRNA</a:t>
            </a:r>
            <a:r>
              <a:rPr lang="en-GB" dirty="0" smtClean="0"/>
              <a:t> (e.g. </a:t>
            </a:r>
            <a:r>
              <a:rPr lang="en-GB" dirty="0" err="1" smtClean="0"/>
              <a:t>SortMeRNA</a:t>
            </a:r>
            <a:r>
              <a:rPr lang="en-GB" dirty="0" smtClean="0"/>
              <a:t>)</a:t>
            </a:r>
          </a:p>
          <a:p>
            <a:r>
              <a:rPr lang="en-GB" dirty="0" smtClean="0"/>
              <a:t>Quality screening (e.g. Sickle)</a:t>
            </a:r>
          </a:p>
          <a:p>
            <a:r>
              <a:rPr lang="en-GB" dirty="0" err="1" smtClean="0"/>
              <a:t>Blastx</a:t>
            </a:r>
            <a:r>
              <a:rPr lang="en-GB" dirty="0" smtClean="0"/>
              <a:t> (Rapsearch2 or Diamond – not Blast)</a:t>
            </a:r>
          </a:p>
          <a:p>
            <a:r>
              <a:rPr lang="en-GB" dirty="0" smtClean="0"/>
              <a:t>Taxonomic classification (e.g. MEGAN)</a:t>
            </a:r>
          </a:p>
          <a:p>
            <a:r>
              <a:rPr lang="en-GB" dirty="0" smtClean="0"/>
              <a:t>Functional annotation (into Seed or KEGG categories)</a:t>
            </a:r>
          </a:p>
          <a:p>
            <a:r>
              <a:rPr lang="en-GB" dirty="0" smtClean="0"/>
              <a:t>Clustering (e.g. CD-Hit) or assembling (e.g. Trinity)</a:t>
            </a:r>
          </a:p>
          <a:p>
            <a:r>
              <a:rPr lang="en-GB" dirty="0" smtClean="0"/>
              <a:t>Mapping reads to clusters/</a:t>
            </a:r>
            <a:r>
              <a:rPr lang="en-GB" dirty="0" err="1" smtClean="0"/>
              <a:t>contigs</a:t>
            </a:r>
            <a:r>
              <a:rPr lang="en-GB" dirty="0" smtClean="0"/>
              <a:t> (e.g. RSEM)</a:t>
            </a:r>
          </a:p>
          <a:p>
            <a:r>
              <a:rPr lang="en-GB" dirty="0" smtClean="0"/>
              <a:t>Differential expression (e.g. DESeq2)</a:t>
            </a:r>
          </a:p>
          <a:p>
            <a:endParaRPr lang="en-GB" dirty="0"/>
          </a:p>
        </p:txBody>
      </p:sp>
    </p:spTree>
    <p:extLst>
      <p:ext uri="{BB962C8B-B14F-4D97-AF65-F5344CB8AC3E}">
        <p14:creationId xmlns:p14="http://schemas.microsoft.com/office/powerpoint/2010/main" val="3305217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Three ways of viewing the data</a:t>
            </a:r>
            <a:endParaRPr lang="en-GB" dirty="0"/>
          </a:p>
        </p:txBody>
      </p:sp>
      <p:sp>
        <p:nvSpPr>
          <p:cNvPr id="3" name="Oval 2"/>
          <p:cNvSpPr/>
          <p:nvPr/>
        </p:nvSpPr>
        <p:spPr>
          <a:xfrm>
            <a:off x="994653" y="2266544"/>
            <a:ext cx="3784059" cy="3511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6611566" y="2266545"/>
            <a:ext cx="3784059" cy="3511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153128" y="3422221"/>
            <a:ext cx="2851828" cy="1200329"/>
          </a:xfrm>
          <a:prstGeom prst="rect">
            <a:avLst/>
          </a:prstGeom>
          <a:noFill/>
        </p:spPr>
        <p:txBody>
          <a:bodyPr wrap="square" rtlCol="0">
            <a:spAutoFit/>
          </a:bodyPr>
          <a:lstStyle/>
          <a:p>
            <a:r>
              <a:rPr lang="en-GB" sz="4000" dirty="0" smtClean="0"/>
              <a:t>Taxonomy</a:t>
            </a:r>
          </a:p>
          <a:p>
            <a:r>
              <a:rPr lang="en-GB" sz="3200" dirty="0" smtClean="0"/>
              <a:t>What is it from?</a:t>
            </a:r>
            <a:endParaRPr lang="en-GB" sz="3200" dirty="0"/>
          </a:p>
        </p:txBody>
      </p:sp>
      <p:sp>
        <p:nvSpPr>
          <p:cNvPr id="6" name="TextBox 5"/>
          <p:cNvSpPr txBox="1"/>
          <p:nvPr/>
        </p:nvSpPr>
        <p:spPr>
          <a:xfrm>
            <a:off x="7482190" y="3306923"/>
            <a:ext cx="2611877" cy="1692771"/>
          </a:xfrm>
          <a:prstGeom prst="rect">
            <a:avLst/>
          </a:prstGeom>
          <a:noFill/>
        </p:spPr>
        <p:txBody>
          <a:bodyPr wrap="square" rtlCol="0">
            <a:spAutoFit/>
          </a:bodyPr>
          <a:lstStyle/>
          <a:p>
            <a:pPr algn="r"/>
            <a:r>
              <a:rPr lang="en-GB" sz="4000" dirty="0" smtClean="0"/>
              <a:t>Function</a:t>
            </a:r>
          </a:p>
          <a:p>
            <a:pPr algn="r"/>
            <a:r>
              <a:rPr lang="en-GB" sz="3200" dirty="0" smtClean="0"/>
              <a:t>What does it do?</a:t>
            </a:r>
            <a:endParaRPr lang="en-GB" sz="3200" dirty="0"/>
          </a:p>
        </p:txBody>
      </p:sp>
      <p:sp>
        <p:nvSpPr>
          <p:cNvPr id="7" name="Oval 6"/>
          <p:cNvSpPr/>
          <p:nvPr/>
        </p:nvSpPr>
        <p:spPr>
          <a:xfrm>
            <a:off x="3983476" y="2266545"/>
            <a:ext cx="3784059" cy="351168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740612" y="2698946"/>
            <a:ext cx="2402732" cy="2431435"/>
          </a:xfrm>
          <a:prstGeom prst="rect">
            <a:avLst/>
          </a:prstGeom>
          <a:noFill/>
        </p:spPr>
        <p:txBody>
          <a:bodyPr wrap="square" rtlCol="0">
            <a:spAutoFit/>
          </a:bodyPr>
          <a:lstStyle/>
          <a:p>
            <a:r>
              <a:rPr lang="en-GB" sz="4000" dirty="0" err="1" smtClean="0"/>
              <a:t>Contigs</a:t>
            </a:r>
            <a:r>
              <a:rPr lang="en-GB" sz="4000" dirty="0" smtClean="0"/>
              <a:t> or clusters</a:t>
            </a:r>
          </a:p>
          <a:p>
            <a:endParaRPr lang="en-GB" sz="4000" dirty="0" smtClean="0"/>
          </a:p>
          <a:p>
            <a:r>
              <a:rPr lang="en-GB" sz="3200" dirty="0" smtClean="0"/>
              <a:t>A bit of each</a:t>
            </a:r>
            <a:endParaRPr lang="en-GB" sz="3200" dirty="0"/>
          </a:p>
        </p:txBody>
      </p:sp>
    </p:spTree>
    <p:extLst>
      <p:ext uri="{BB962C8B-B14F-4D97-AF65-F5344CB8AC3E}">
        <p14:creationId xmlns:p14="http://schemas.microsoft.com/office/powerpoint/2010/main" val="211785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Of high quality reads….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11% of high quality reads have matches in NR</a:t>
            </a:r>
          </a:p>
          <a:p>
            <a:r>
              <a:rPr lang="en-GB" dirty="0" smtClean="0"/>
              <a:t>68.2% of 200+bp </a:t>
            </a:r>
            <a:r>
              <a:rPr lang="en-GB" dirty="0" err="1" smtClean="0"/>
              <a:t>contigs</a:t>
            </a:r>
            <a:r>
              <a:rPr lang="en-GB" dirty="0" smtClean="0"/>
              <a:t> had matches in NR</a:t>
            </a:r>
          </a:p>
          <a:p>
            <a:r>
              <a:rPr lang="en-GB" dirty="0" smtClean="0"/>
              <a:t>67.7% had matches in </a:t>
            </a:r>
            <a:r>
              <a:rPr lang="en-GB" dirty="0" err="1" smtClean="0"/>
              <a:t>Uniprot</a:t>
            </a:r>
            <a:endParaRPr lang="en-GB" dirty="0" smtClean="0"/>
          </a:p>
          <a:p>
            <a:r>
              <a:rPr lang="en-GB" dirty="0" smtClean="0"/>
              <a:t>7% of remainder had </a:t>
            </a:r>
            <a:r>
              <a:rPr lang="en-GB" dirty="0" err="1" smtClean="0"/>
              <a:t>Blastn</a:t>
            </a:r>
            <a:r>
              <a:rPr lang="en-GB" dirty="0" smtClean="0"/>
              <a:t> hits in NT</a:t>
            </a:r>
          </a:p>
          <a:p>
            <a:endParaRPr lang="en-GB" dirty="0"/>
          </a:p>
          <a:p>
            <a:r>
              <a:rPr lang="en-GB" dirty="0" smtClean="0"/>
              <a:t>35% of reads mapped to </a:t>
            </a:r>
            <a:r>
              <a:rPr lang="en-GB" dirty="0" err="1" smtClean="0"/>
              <a:t>contigs</a:t>
            </a:r>
            <a:endParaRPr lang="en-GB" dirty="0" smtClean="0"/>
          </a:p>
          <a:p>
            <a:r>
              <a:rPr lang="en-GB" dirty="0" smtClean="0"/>
              <a:t>But only 13% to annotated </a:t>
            </a:r>
            <a:r>
              <a:rPr lang="en-GB" dirty="0" err="1" smtClean="0"/>
              <a:t>contigs</a:t>
            </a:r>
            <a:endParaRPr lang="en-GB" dirty="0" smtClean="0"/>
          </a:p>
          <a:p>
            <a:endParaRPr lang="en-GB" dirty="0"/>
          </a:p>
          <a:p>
            <a:r>
              <a:rPr lang="en-GB" dirty="0" smtClean="0"/>
              <a:t>Many highly abundant but unidentified </a:t>
            </a:r>
            <a:r>
              <a:rPr lang="en-GB" dirty="0" err="1" smtClean="0"/>
              <a:t>contigs</a:t>
            </a:r>
            <a:r>
              <a:rPr lang="en-GB" dirty="0" smtClean="0"/>
              <a:t>.</a:t>
            </a:r>
          </a:p>
          <a:p>
            <a:r>
              <a:rPr lang="en-GB" dirty="0" smtClean="0"/>
              <a:t>Lots of short and/or rare transcripts (65%)</a:t>
            </a:r>
            <a:endParaRPr lang="en-GB" dirty="0"/>
          </a:p>
        </p:txBody>
      </p:sp>
    </p:spTree>
    <p:extLst>
      <p:ext uri="{BB962C8B-B14F-4D97-AF65-F5344CB8AC3E}">
        <p14:creationId xmlns:p14="http://schemas.microsoft.com/office/powerpoint/2010/main" val="1399172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a:xfrm>
            <a:off x="838200" y="1825625"/>
            <a:ext cx="10515600" cy="4752156"/>
          </a:xfrm>
        </p:spPr>
        <p:txBody>
          <a:bodyPr>
            <a:normAutofit lnSpcReduction="10000"/>
          </a:bodyPr>
          <a:lstStyle/>
          <a:p>
            <a:r>
              <a:rPr lang="en-GB" dirty="0" smtClean="0"/>
              <a:t>Total RNA is a good place to start</a:t>
            </a:r>
          </a:p>
          <a:p>
            <a:pPr lvl="1"/>
            <a:r>
              <a:rPr lang="en-GB" dirty="0" err="1" smtClean="0"/>
              <a:t>Unbiassed</a:t>
            </a:r>
            <a:r>
              <a:rPr lang="en-GB" dirty="0" smtClean="0"/>
              <a:t> and comprehensive community composition</a:t>
            </a:r>
          </a:p>
          <a:p>
            <a:r>
              <a:rPr lang="en-GB" dirty="0" smtClean="0"/>
              <a:t>mRNA tells us about functions</a:t>
            </a:r>
          </a:p>
          <a:p>
            <a:pPr lvl="1"/>
            <a:r>
              <a:rPr lang="en-GB" dirty="0" smtClean="0"/>
              <a:t>More work than metagenomes</a:t>
            </a:r>
          </a:p>
          <a:p>
            <a:pPr lvl="1"/>
            <a:r>
              <a:rPr lang="en-GB" i="1" dirty="0" smtClean="0"/>
              <a:t>Much more work </a:t>
            </a:r>
            <a:r>
              <a:rPr lang="en-GB" dirty="0" smtClean="0"/>
              <a:t>than 16S amplicons</a:t>
            </a:r>
          </a:p>
          <a:p>
            <a:r>
              <a:rPr lang="en-GB" dirty="0" smtClean="0"/>
              <a:t>Unidentifiable transcripts a bit of a mystery</a:t>
            </a:r>
          </a:p>
          <a:p>
            <a:pPr lvl="1"/>
            <a:r>
              <a:rPr lang="en-GB" dirty="0" smtClean="0"/>
              <a:t>More common than in metagenomes</a:t>
            </a:r>
          </a:p>
          <a:p>
            <a:pPr lvl="1"/>
            <a:r>
              <a:rPr lang="en-GB" dirty="0" smtClean="0"/>
              <a:t>Novel biochemical pathways?</a:t>
            </a:r>
          </a:p>
          <a:p>
            <a:pPr lvl="1"/>
            <a:r>
              <a:rPr lang="en-GB" dirty="0" smtClean="0"/>
              <a:t>Or something we’ve not thought of?</a:t>
            </a:r>
            <a:endParaRPr lang="en-GB" dirty="0"/>
          </a:p>
          <a:p>
            <a:endParaRPr lang="en-GB" dirty="0" smtClean="0"/>
          </a:p>
          <a:p>
            <a:r>
              <a:rPr lang="en-GB" dirty="0" smtClean="0"/>
              <a:t>A challenge, but potentially a big reward</a:t>
            </a:r>
          </a:p>
        </p:txBody>
      </p:sp>
    </p:spTree>
    <p:extLst>
      <p:ext uri="{BB962C8B-B14F-4D97-AF65-F5344CB8AC3E}">
        <p14:creationId xmlns:p14="http://schemas.microsoft.com/office/powerpoint/2010/main" val="21482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Total RNA or mRNA?</a:t>
            </a:r>
            <a:endParaRPr lang="en-GB" dirty="0"/>
          </a:p>
        </p:txBody>
      </p:sp>
      <p:sp>
        <p:nvSpPr>
          <p:cNvPr id="3" name="Content Placeholder 2"/>
          <p:cNvSpPr>
            <a:spLocks noGrp="1"/>
          </p:cNvSpPr>
          <p:nvPr>
            <p:ph idx="1"/>
          </p:nvPr>
        </p:nvSpPr>
        <p:spPr/>
        <p:txBody>
          <a:bodyPr/>
          <a:lstStyle/>
          <a:p>
            <a:r>
              <a:rPr lang="en-GB" dirty="0" smtClean="0"/>
              <a:t>Environmental RNA is 90-98% </a:t>
            </a:r>
            <a:r>
              <a:rPr lang="en-GB" dirty="0" err="1" smtClean="0"/>
              <a:t>rRNA</a:t>
            </a:r>
            <a:endParaRPr lang="en-GB" dirty="0" smtClean="0"/>
          </a:p>
          <a:p>
            <a:r>
              <a:rPr lang="en-GB" dirty="0" err="1" smtClean="0"/>
              <a:t>rRNA</a:t>
            </a:r>
            <a:r>
              <a:rPr lang="en-GB" dirty="0" smtClean="0"/>
              <a:t> gives unbiased measure of taxonomy</a:t>
            </a:r>
          </a:p>
          <a:p>
            <a:pPr lvl="1"/>
            <a:r>
              <a:rPr lang="en-GB" dirty="0" smtClean="0"/>
              <a:t>C.f. Turner et al, 2013</a:t>
            </a:r>
          </a:p>
          <a:p>
            <a:r>
              <a:rPr lang="en-GB" dirty="0" smtClean="0"/>
              <a:t>But not much mRNA</a:t>
            </a:r>
          </a:p>
          <a:p>
            <a:r>
              <a:rPr lang="en-GB" dirty="0" smtClean="0"/>
              <a:t>So not much functional information</a:t>
            </a:r>
            <a:endParaRPr lang="en-GB" dirty="0"/>
          </a:p>
        </p:txBody>
      </p:sp>
    </p:spTree>
    <p:extLst>
      <p:ext uri="{BB962C8B-B14F-4D97-AF65-F5344CB8AC3E}">
        <p14:creationId xmlns:p14="http://schemas.microsoft.com/office/powerpoint/2010/main" val="2855100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Total RNA: Turner et al, 2013, ISME J, </a:t>
            </a:r>
            <a:r>
              <a:rPr lang="en-GB" dirty="0"/>
              <a:t>7:2248</a:t>
            </a:r>
          </a:p>
        </p:txBody>
      </p:sp>
      <p:sp>
        <p:nvSpPr>
          <p:cNvPr id="3" name="Content Placeholder 2"/>
          <p:cNvSpPr>
            <a:spLocks noGrp="1"/>
          </p:cNvSpPr>
          <p:nvPr>
            <p:ph idx="1"/>
          </p:nvPr>
        </p:nvSpPr>
        <p:spPr/>
        <p:txBody>
          <a:bodyPr/>
          <a:lstStyle/>
          <a:p>
            <a:pPr marL="0" indent="0">
              <a:buNone/>
            </a:pPr>
            <a:r>
              <a:rPr lang="en-GB" dirty="0" smtClean="0"/>
              <a:t>Taxonomic identification using SSU and LSU RNA</a:t>
            </a:r>
            <a:endParaRPr lang="en-GB" dirty="0"/>
          </a:p>
        </p:txBody>
      </p:sp>
      <p:pic>
        <p:nvPicPr>
          <p:cNvPr id="4" name="Picture 3"/>
          <p:cNvPicPr>
            <a:picLocks noChangeAspect="1"/>
          </p:cNvPicPr>
          <p:nvPr/>
        </p:nvPicPr>
        <p:blipFill rotWithShape="1">
          <a:blip r:embed="rId3"/>
          <a:srcRect l="1317" t="17204" r="50941" b="8208"/>
          <a:stretch/>
        </p:blipFill>
        <p:spPr>
          <a:xfrm>
            <a:off x="0" y="2425374"/>
            <a:ext cx="10087897" cy="4432626"/>
          </a:xfrm>
          <a:prstGeom prst="rect">
            <a:avLst/>
          </a:prstGeom>
        </p:spPr>
      </p:pic>
    </p:spTree>
    <p:extLst>
      <p:ext uri="{BB962C8B-B14F-4D97-AF65-F5344CB8AC3E}">
        <p14:creationId xmlns:p14="http://schemas.microsoft.com/office/powerpoint/2010/main" val="41328242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78" y="1106129"/>
            <a:ext cx="9782399" cy="5751871"/>
          </a:xfrm>
          <a:prstGeom prst="rect">
            <a:avLst/>
          </a:prstGeom>
        </p:spPr>
      </p:pic>
      <p:sp>
        <p:nvSpPr>
          <p:cNvPr id="3" name="TextBox 2"/>
          <p:cNvSpPr txBox="1"/>
          <p:nvPr/>
        </p:nvSpPr>
        <p:spPr>
          <a:xfrm>
            <a:off x="619431" y="0"/>
            <a:ext cx="11326763" cy="646331"/>
          </a:xfrm>
          <a:prstGeom prst="rect">
            <a:avLst/>
          </a:prstGeom>
          <a:noFill/>
        </p:spPr>
        <p:txBody>
          <a:bodyPr wrap="square" rtlCol="0">
            <a:spAutoFit/>
          </a:bodyPr>
          <a:lstStyle/>
          <a:p>
            <a:r>
              <a:rPr lang="en-GB" sz="3600" dirty="0" smtClean="0"/>
              <a:t>Allows assessment of relative abundances, without PCR bias</a:t>
            </a:r>
            <a:endParaRPr lang="en-GB" sz="3600" dirty="0"/>
          </a:p>
        </p:txBody>
      </p:sp>
    </p:spTree>
    <p:extLst>
      <p:ext uri="{BB962C8B-B14F-4D97-AF65-F5344CB8AC3E}">
        <p14:creationId xmlns:p14="http://schemas.microsoft.com/office/powerpoint/2010/main" val="1139177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
            <a:ext cx="6873130" cy="6858000"/>
          </a:xfrm>
          <a:prstGeom prst="rect">
            <a:avLst/>
          </a:prstGeom>
        </p:spPr>
      </p:pic>
      <p:sp>
        <p:nvSpPr>
          <p:cNvPr id="3" name="Title 1"/>
          <p:cNvSpPr txBox="1">
            <a:spLocks/>
          </p:cNvSpPr>
          <p:nvPr/>
        </p:nvSpPr>
        <p:spPr>
          <a:xfrm>
            <a:off x="6873130" y="365125"/>
            <a:ext cx="491781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Total RNA</a:t>
            </a:r>
          </a:p>
          <a:p>
            <a:endParaRPr lang="en-GB" dirty="0" smtClean="0"/>
          </a:p>
          <a:p>
            <a:r>
              <a:rPr lang="en-GB" dirty="0" smtClean="0"/>
              <a:t>Turner et al, 2013, </a:t>
            </a:r>
          </a:p>
          <a:p>
            <a:endParaRPr lang="en-GB" dirty="0"/>
          </a:p>
          <a:p>
            <a:r>
              <a:rPr lang="en-GB" dirty="0" smtClean="0"/>
              <a:t>ISME J, 7:2248</a:t>
            </a:r>
            <a:endParaRPr lang="en-GB" dirty="0"/>
          </a:p>
        </p:txBody>
      </p:sp>
    </p:spTree>
    <p:extLst>
      <p:ext uri="{BB962C8B-B14F-4D97-AF65-F5344CB8AC3E}">
        <p14:creationId xmlns:p14="http://schemas.microsoft.com/office/powerpoint/2010/main" val="2030104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But assuming you still want to look at function….</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97119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isolate your mRNA</a:t>
            </a:r>
            <a:endParaRPr lang="en-GB" dirty="0"/>
          </a:p>
        </p:txBody>
      </p:sp>
      <p:sp>
        <p:nvSpPr>
          <p:cNvPr id="3" name="Content Placeholder 2"/>
          <p:cNvSpPr>
            <a:spLocks noGrp="1"/>
          </p:cNvSpPr>
          <p:nvPr>
            <p:ph idx="1"/>
          </p:nvPr>
        </p:nvSpPr>
        <p:spPr/>
        <p:txBody>
          <a:bodyPr>
            <a:normAutofit lnSpcReduction="10000"/>
          </a:bodyPr>
          <a:lstStyle/>
          <a:p>
            <a:r>
              <a:rPr lang="en-GB" sz="3200" dirty="0" smtClean="0"/>
              <a:t>But bacterial mRNA lacks poly-A tail</a:t>
            </a:r>
          </a:p>
          <a:p>
            <a:r>
              <a:rPr lang="en-GB" sz="3200" dirty="0" smtClean="0"/>
              <a:t>Get rid of </a:t>
            </a:r>
            <a:r>
              <a:rPr lang="en-GB" sz="3200" dirty="0" err="1" smtClean="0"/>
              <a:t>rRNA</a:t>
            </a:r>
            <a:endParaRPr lang="en-GB" sz="3200" dirty="0" smtClean="0"/>
          </a:p>
          <a:p>
            <a:r>
              <a:rPr lang="en-GB" sz="3200" dirty="0" smtClean="0"/>
              <a:t>Hybridisation</a:t>
            </a:r>
          </a:p>
          <a:p>
            <a:pPr lvl="1"/>
            <a:r>
              <a:rPr lang="en-GB" sz="2800" dirty="0" err="1" smtClean="0"/>
              <a:t>MicrobeExpress</a:t>
            </a:r>
            <a:r>
              <a:rPr lang="en-GB" sz="2800" dirty="0" smtClean="0"/>
              <a:t> (</a:t>
            </a:r>
            <a:r>
              <a:rPr lang="en-GB" sz="2800" dirty="0" err="1" smtClean="0"/>
              <a:t>Ambion</a:t>
            </a:r>
            <a:r>
              <a:rPr lang="en-GB" sz="2800" dirty="0" smtClean="0"/>
              <a:t>)</a:t>
            </a:r>
            <a:endParaRPr lang="en-GB" sz="2800" dirty="0"/>
          </a:p>
          <a:p>
            <a:pPr lvl="1"/>
            <a:r>
              <a:rPr lang="en-GB" sz="2800" dirty="0" smtClean="0"/>
              <a:t>Sample specific 16S and 23S probes (Stewart et al, 2010)</a:t>
            </a:r>
          </a:p>
          <a:p>
            <a:pPr lvl="1"/>
            <a:r>
              <a:rPr lang="en-GB" sz="2800" dirty="0" err="1" smtClean="0"/>
              <a:t>Ribo</a:t>
            </a:r>
            <a:r>
              <a:rPr lang="en-GB" sz="2800" dirty="0" smtClean="0"/>
              <a:t>-Zero (Epicentre)</a:t>
            </a:r>
          </a:p>
          <a:p>
            <a:pPr lvl="1"/>
            <a:endParaRPr lang="en-GB" dirty="0" smtClean="0"/>
          </a:p>
          <a:p>
            <a:r>
              <a:rPr lang="en-GB" sz="3200" dirty="0" smtClean="0"/>
              <a:t>Duplex specific nuclease (Yi </a:t>
            </a:r>
            <a:r>
              <a:rPr lang="en-GB" sz="3200" i="1" dirty="0" smtClean="0"/>
              <a:t>et al</a:t>
            </a:r>
            <a:r>
              <a:rPr lang="en-GB" sz="3200" dirty="0" smtClean="0"/>
              <a:t>, 2011)</a:t>
            </a:r>
          </a:p>
          <a:p>
            <a:r>
              <a:rPr lang="en-GB" sz="3200" dirty="0" err="1" smtClean="0"/>
              <a:t>MEssageAmp</a:t>
            </a:r>
            <a:r>
              <a:rPr lang="en-GB" sz="3200" dirty="0" smtClean="0"/>
              <a:t> (</a:t>
            </a:r>
            <a:r>
              <a:rPr lang="en-GB" sz="3200" dirty="0" err="1" smtClean="0"/>
              <a:t>Ambion</a:t>
            </a:r>
            <a:r>
              <a:rPr lang="en-GB" sz="3200" dirty="0" smtClean="0"/>
              <a:t> – adds a poly-A tail)</a:t>
            </a:r>
          </a:p>
          <a:p>
            <a:pPr lvl="1"/>
            <a:endParaRPr lang="en-GB" sz="3200" dirty="0"/>
          </a:p>
        </p:txBody>
      </p:sp>
    </p:spTree>
    <p:extLst>
      <p:ext uri="{BB962C8B-B14F-4D97-AF65-F5344CB8AC3E}">
        <p14:creationId xmlns:p14="http://schemas.microsoft.com/office/powerpoint/2010/main" val="280647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1100</TotalTime>
  <Words>1123</Words>
  <Application>Microsoft Office PowerPoint</Application>
  <PresentationFormat>Widescreen</PresentationFormat>
  <Paragraphs>179</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msgothic</vt:lpstr>
      <vt:lpstr>Wingdings</vt:lpstr>
      <vt:lpstr>Office Theme</vt:lpstr>
      <vt:lpstr>Metatransciptomics</vt:lpstr>
      <vt:lpstr>Definition:   Metatranscriptomics is the study of the function and activity of the complete set of transcripts (RNA-seq) from environmental samples.</vt:lpstr>
      <vt:lpstr>Hot topic  WoK search (topic: metatranscriptom*)</vt:lpstr>
      <vt:lpstr>Total RNA or mRNA?</vt:lpstr>
      <vt:lpstr>Total RNA: Turner et al, 2013, ISME J, 7:2248</vt:lpstr>
      <vt:lpstr>PowerPoint Presentation</vt:lpstr>
      <vt:lpstr>PowerPoint Presentation</vt:lpstr>
      <vt:lpstr>But assuming you still want to look at function….</vt:lpstr>
      <vt:lpstr>First isolate your mRNA</vt:lpstr>
      <vt:lpstr>Best solution for us……</vt:lpstr>
      <vt:lpstr>Using internal standard allows quantification </vt:lpstr>
      <vt:lpstr>PowerPoint Presentation</vt:lpstr>
      <vt:lpstr>PowerPoint Presentation</vt:lpstr>
      <vt:lpstr>Gifford et al., 2011</vt:lpstr>
      <vt:lpstr>PowerPoint Presentation</vt:lpstr>
      <vt:lpstr>PowerPoint Presentation</vt:lpstr>
      <vt:lpstr>PowerPoint Presentation</vt:lpstr>
      <vt:lpstr>PowerPoint Presentation</vt:lpstr>
      <vt:lpstr>Summary so far….</vt:lpstr>
      <vt:lpstr>PowerPoint Presentation</vt:lpstr>
      <vt:lpstr>PowerPoint Presentation</vt:lpstr>
      <vt:lpstr>PowerPoint Presentation</vt:lpstr>
      <vt:lpstr>PowerPoint Presentation</vt:lpstr>
      <vt:lpstr>abstract</vt:lpstr>
      <vt:lpstr>PowerPoint Presentation</vt:lpstr>
      <vt:lpstr>Making sense of the data</vt:lpstr>
      <vt:lpstr>PowerPoint Presentation</vt:lpstr>
      <vt:lpstr>PowerPoint Presentation</vt:lpstr>
      <vt:lpstr>PowerPoint Presentation</vt:lpstr>
      <vt:lpstr>PowerPoint Presentation</vt:lpstr>
      <vt:lpstr>PowerPoint Presentation</vt:lpstr>
      <vt:lpstr>But all this is based on assigning 1.85% of high quality reads</vt:lpstr>
      <vt:lpstr>Bioinformatics</vt:lpstr>
      <vt:lpstr>Three ways of viewing the data</vt:lpstr>
      <vt:lpstr>Of high quality reads….</vt:lpstr>
      <vt:lpstr>Conclusions</vt:lpstr>
    </vt:vector>
  </TitlesOfParts>
  <Company>University of East Anglia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Metatransciptomics</dc:title>
  <dc:creator>Alastair Grant (ENV)</dc:creator>
  <cp:lastModifiedBy>Alastair Grant (ENV)</cp:lastModifiedBy>
  <cp:revision>25</cp:revision>
  <cp:lastPrinted>2016-09-22T09:31:17Z</cp:lastPrinted>
  <dcterms:created xsi:type="dcterms:W3CDTF">2016-09-19T14:35:17Z</dcterms:created>
  <dcterms:modified xsi:type="dcterms:W3CDTF">2016-09-22T09:33:38Z</dcterms:modified>
</cp:coreProperties>
</file>